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8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3EC418-8F15-441D-85B2-5D37CE5678A4}" type="datetimeFigureOut">
              <a:rPr lang="zh-TW" altLang="en-US" smtClean="0"/>
              <a:pPr/>
              <a:t>2013/6/16</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94EF84-129D-459A-B014-4E92C2BCBB8C}" type="slidenum">
              <a:rPr lang="zh-TW" altLang="en-US" smtClean="0"/>
              <a:pPr/>
              <a:t>‹#›</a:t>
            </a:fld>
            <a:endParaRPr lang="zh-TW" altLang="en-US"/>
          </a:p>
        </p:txBody>
      </p:sp>
    </p:spTree>
    <p:extLst>
      <p:ext uri="{BB962C8B-B14F-4D97-AF65-F5344CB8AC3E}">
        <p14:creationId xmlns="" xmlns:p14="http://schemas.microsoft.com/office/powerpoint/2010/main" val="291083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5B94EF84-129D-459A-B014-4E92C2BCBB8C}" type="slidenum">
              <a:rPr lang="zh-TW" altLang="en-US" smtClean="0"/>
              <a:pPr/>
              <a:t>1</a:t>
            </a:fld>
            <a:endParaRPr lang="zh-TW" altLang="en-US"/>
          </a:p>
        </p:txBody>
      </p:sp>
    </p:spTree>
    <p:extLst>
      <p:ext uri="{BB962C8B-B14F-4D97-AF65-F5344CB8AC3E}">
        <p14:creationId xmlns="" xmlns:p14="http://schemas.microsoft.com/office/powerpoint/2010/main" val="40192684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4214A35A-F3B0-4AE6-AFF3-A9B19A0D8F23}" type="datetime1">
              <a:rPr lang="en-US" altLang="zh-TW" smtClean="0"/>
              <a:pPr/>
              <a:t>6/16/2013</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B3892A3C-9F22-4729-ADDF-A76574196D4D}" type="datetime1">
              <a:rPr lang="en-US" altLang="zh-TW" smtClean="0"/>
              <a:pPr/>
              <a:t>6/16/2013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標題與說明文字">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zh-TW" altLang="en-US" smtClean="0"/>
              <a:t>按一下以編輯母片標題樣式</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7646584-8E7E-4A6A-91EA-D6F30F60C5AF}" type="datetime1">
              <a:rPr lang="en-US" altLang="zh-TW" smtClean="0"/>
              <a:pPr/>
              <a:t>6/16/2013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引述 (含標題)">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zh-TW" altLang="en-US" smtClean="0"/>
              <a:t>按一下以編輯母片標題樣式</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60C86D13-8F98-452A-BED3-C6CC5EC2C52E}" type="datetime1">
              <a:rPr lang="en-US" altLang="zh-TW" smtClean="0"/>
              <a:pPr/>
              <a:t>6/16/2013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名片">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4147C8C0-C0FA-4BA6-85AC-8773EF1FB4AE}" type="datetime1">
              <a:rPr lang="en-US" altLang="zh-TW" smtClean="0"/>
              <a:pPr/>
              <a:t>6/16/2013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E14770E-A209-44BE-9915-81D8724A5459}" type="datetime1">
              <a:rPr lang="en-US" altLang="zh-TW" smtClean="0"/>
              <a:pPr/>
              <a:t>6/16/2013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8758C4-A9DD-4F3C-A2D8-65DF32995AE2}" type="datetime1">
              <a:rPr lang="en-US" altLang="zh-TW" smtClean="0"/>
              <a:pPr/>
              <a:t>6/16/2013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nchor="t" anchorCtr="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8BD98AAF-6951-49A6-B90E-E418B3C21D82}" type="datetime1">
              <a:rPr lang="en-US" altLang="zh-TW" smtClean="0"/>
              <a:pPr/>
              <a:t>6/16/2013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27D4410D-78F2-43D9-A374-F627F0ABC4BB}" type="datetime1">
              <a:rPr lang="en-US" altLang="zh-TW" smtClean="0"/>
              <a:pPr/>
              <a:t>6/16/2013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F3DC43D-C099-4FEA-BE6C-734F428E4F07}" type="datetime1">
              <a:rPr lang="en-US" altLang="zh-TW" smtClean="0"/>
              <a:pPr/>
              <a:t>6/16/2013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3D216E77-6230-499F-BA27-4CC21927B3AC}" type="datetime1">
              <a:rPr lang="en-US" altLang="zh-TW" smtClean="0"/>
              <a:pPr/>
              <a:t>6/16/2013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8C2E2D72-D0B1-47CE-9520-1B0D52E8B08F}" type="datetime1">
              <a:rPr lang="en-US" altLang="zh-TW" smtClean="0"/>
              <a:pPr/>
              <a:t>6/16/2013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63CA61F1-B55D-42AF-BEA7-AFBE2F6089ED}" type="datetime1">
              <a:rPr lang="en-US" altLang="zh-TW" smtClean="0"/>
              <a:pPr/>
              <a:t>6/16/2013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4FB0C19B-4A99-4364-82B0-E9C1C8A414DF}" type="datetime1">
              <a:rPr lang="en-US" altLang="zh-TW" smtClean="0"/>
              <a:pPr/>
              <a:t>6/16/2013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8ADE0-5203-46FB-8EAB-0A3702DBED55}" type="datetime1">
              <a:rPr lang="en-US" altLang="zh-TW" smtClean="0"/>
              <a:pPr/>
              <a:t>6/16/2013</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81CF41F1-18B6-40F3-9FD6-219C79FAFF7F}" type="datetime1">
              <a:rPr lang="en-US" altLang="zh-TW" smtClean="0"/>
              <a:pPr/>
              <a:t>6/16/2013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984224A4-ED6A-49E0-9F46-450FB1CEC34D}" type="datetime1">
              <a:rPr lang="en-US" altLang="zh-TW" smtClean="0"/>
              <a:pPr/>
              <a:t>6/16/2013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E3BD96C2-52DD-4AEA-8229-BED15BF5A476}" type="datetime1">
              <a:rPr lang="en-US" altLang="zh-TW" smtClean="0"/>
              <a:pPr/>
              <a:t>6/16/2013</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dirty="0"/>
              <a:t>
              </a:t>
            </a: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759169" y="830491"/>
            <a:ext cx="10418348" cy="2677648"/>
          </a:xfrm>
        </p:spPr>
        <p:txBody>
          <a:bodyPr/>
          <a:lstStyle/>
          <a:p>
            <a:pPr algn="ctr"/>
            <a:r>
              <a:rPr lang="en-US" altLang="zh-TW" sz="4000" b="1" dirty="0"/>
              <a:t>Seamless Online/Offline Shopping Experience </a:t>
            </a:r>
            <a:r>
              <a:rPr lang="en-US" altLang="zh-TW" sz="4000" b="1" dirty="0" smtClean="0"/>
              <a:t>Design for </a:t>
            </a:r>
            <a:r>
              <a:rPr lang="en-US" altLang="zh-TW" sz="4000" b="1" dirty="0"/>
              <a:t>In-store </a:t>
            </a:r>
            <a:r>
              <a:rPr lang="en-US" altLang="zh-TW" sz="4000" b="1" dirty="0" smtClean="0"/>
              <a:t>Customers</a:t>
            </a:r>
            <a:endParaRPr lang="zh-TW" altLang="en-US" sz="4000" dirty="0"/>
          </a:p>
        </p:txBody>
      </p:sp>
      <p:sp>
        <p:nvSpPr>
          <p:cNvPr id="3" name="副標題 2"/>
          <p:cNvSpPr>
            <a:spLocks noGrp="1"/>
          </p:cNvSpPr>
          <p:nvPr>
            <p:ph type="subTitle" idx="1"/>
          </p:nvPr>
        </p:nvSpPr>
        <p:spPr>
          <a:xfrm>
            <a:off x="627797" y="3508139"/>
            <a:ext cx="11158761" cy="2851718"/>
          </a:xfrm>
        </p:spPr>
        <p:txBody>
          <a:bodyPr/>
          <a:lstStyle/>
          <a:p>
            <a:pPr algn="ctr"/>
            <a:r>
              <a:rPr lang="en-US" altLang="zh-TW" sz="2000" b="1" dirty="0"/>
              <a:t>Proceedings of the 2012 ACM international conference </a:t>
            </a:r>
            <a:endParaRPr lang="en-US" altLang="zh-TW" sz="2000" b="1" dirty="0" smtClean="0"/>
          </a:p>
          <a:p>
            <a:pPr algn="ctr"/>
            <a:r>
              <a:rPr lang="en-US" altLang="zh-TW" sz="2000" b="1" dirty="0" smtClean="0"/>
              <a:t>on </a:t>
            </a:r>
            <a:r>
              <a:rPr lang="en-US" altLang="zh-TW" sz="2000" b="1" dirty="0"/>
              <a:t>Intelligent User </a:t>
            </a:r>
            <a:r>
              <a:rPr lang="en-US" altLang="zh-TW" sz="2000" b="1" dirty="0" smtClean="0"/>
              <a:t>Interfaces</a:t>
            </a:r>
          </a:p>
          <a:p>
            <a:endParaRPr lang="en-US" altLang="zh-TW" sz="2400" b="1" dirty="0"/>
          </a:p>
          <a:p>
            <a:pPr algn="ctr"/>
            <a:r>
              <a:rPr lang="en-US" altLang="zh-TW" sz="2400" b="1" dirty="0" smtClean="0">
                <a:solidFill>
                  <a:schemeClr val="bg1">
                    <a:lumMod val="95000"/>
                  </a:schemeClr>
                </a:solidFill>
              </a:rPr>
              <a:t>	</a:t>
            </a:r>
            <a:r>
              <a:rPr lang="zh-TW" altLang="en-US" sz="2400" b="1" dirty="0" smtClean="0">
                <a:solidFill>
                  <a:schemeClr val="bg1">
                    <a:lumMod val="95000"/>
                  </a:schemeClr>
                </a:solidFill>
                <a:latin typeface="微軟正黑體" panose="020B0604030504040204" pitchFamily="34" charset="-120"/>
                <a:ea typeface="微軟正黑體" panose="020B0604030504040204" pitchFamily="34" charset="-120"/>
              </a:rPr>
              <a:t>  </a:t>
            </a:r>
            <a:r>
              <a:rPr lang="zh-TW" altLang="en-US" sz="2400" dirty="0" smtClean="0">
                <a:solidFill>
                  <a:schemeClr val="bg1">
                    <a:lumMod val="95000"/>
                  </a:schemeClr>
                </a:solidFill>
                <a:latin typeface="微軟正黑體" panose="020B0604030504040204" pitchFamily="34" charset="-120"/>
                <a:ea typeface="微軟正黑體" panose="020B0604030504040204" pitchFamily="34" charset="-120"/>
              </a:rPr>
              <a:t>指導老師：林聰武  教授</a:t>
            </a:r>
            <a:endParaRPr lang="en-US" altLang="zh-TW" sz="2400" dirty="0" smtClean="0">
              <a:solidFill>
                <a:schemeClr val="bg1">
                  <a:lumMod val="95000"/>
                </a:schemeClr>
              </a:solidFill>
              <a:latin typeface="微軟正黑體" panose="020B0604030504040204" pitchFamily="34" charset="-120"/>
              <a:ea typeface="微軟正黑體" panose="020B0604030504040204" pitchFamily="34" charset="-120"/>
            </a:endParaRPr>
          </a:p>
          <a:p>
            <a:pPr algn="ctr"/>
            <a:r>
              <a:rPr lang="zh-TW" altLang="en-US" sz="2400" dirty="0" smtClean="0">
                <a:solidFill>
                  <a:schemeClr val="bg1">
                    <a:lumMod val="95000"/>
                  </a:schemeClr>
                </a:solidFill>
                <a:latin typeface="微軟正黑體" panose="020B0604030504040204" pitchFamily="34" charset="-120"/>
                <a:ea typeface="微軟正黑體" panose="020B0604030504040204" pitchFamily="34" charset="-120"/>
              </a:rPr>
              <a:t>報告學生：施宜琳 </a:t>
            </a:r>
            <a:endParaRPr lang="en-US" altLang="zh-TW" sz="2400" dirty="0" smtClean="0">
              <a:solidFill>
                <a:schemeClr val="bg1">
                  <a:lumMod val="95000"/>
                </a:schemeClr>
              </a:solidFill>
              <a:latin typeface="微軟正黑體" panose="020B0604030504040204" pitchFamily="34" charset="-120"/>
              <a:ea typeface="微軟正黑體" panose="020B0604030504040204" pitchFamily="34" charset="-120"/>
            </a:endParaRPr>
          </a:p>
          <a:p>
            <a:pPr algn="ctr"/>
            <a:r>
              <a:rPr lang="en-US" altLang="zh-TW" sz="2400" dirty="0" smtClean="0">
                <a:solidFill>
                  <a:schemeClr val="bg1">
                    <a:lumMod val="95000"/>
                  </a:schemeClr>
                </a:solidFill>
                <a:latin typeface="微軟正黑體" panose="020B0604030504040204" pitchFamily="34" charset="-120"/>
                <a:ea typeface="微軟正黑體" panose="020B0604030504040204" pitchFamily="34" charset="-120"/>
              </a:rPr>
              <a:t>2013/6/15</a:t>
            </a:r>
            <a:endParaRPr lang="zh-TW" altLang="en-US" sz="2400" dirty="0">
              <a:solidFill>
                <a:schemeClr val="bg1">
                  <a:lumMod val="95000"/>
                </a:schemeClr>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 xmlns:p14="http://schemas.microsoft.com/office/powerpoint/2010/main" val="18035772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a:t>Ubira</a:t>
            </a:r>
            <a:r>
              <a:rPr lang="zh-TW" altLang="en-US" dirty="0"/>
              <a:t> </a:t>
            </a:r>
            <a:r>
              <a:rPr lang="en-US" altLang="zh-TW" dirty="0"/>
              <a:t>system</a:t>
            </a:r>
            <a:r>
              <a:rPr lang="zh-TW" altLang="en-US" dirty="0"/>
              <a:t> </a:t>
            </a:r>
            <a:r>
              <a:rPr lang="en-US" altLang="zh-TW" dirty="0"/>
              <a:t>design</a:t>
            </a:r>
            <a:r>
              <a:rPr lang="zh-TW" altLang="en-US" dirty="0"/>
              <a:t> </a:t>
            </a:r>
            <a:r>
              <a:rPr lang="en-US" altLang="zh-TW" dirty="0"/>
              <a:t>&amp;</a:t>
            </a:r>
            <a:r>
              <a:rPr lang="zh-TW" altLang="en-US" dirty="0"/>
              <a:t> </a:t>
            </a:r>
            <a:r>
              <a:rPr lang="en-US" altLang="zh-TW" dirty="0"/>
              <a:t>Implementation</a:t>
            </a:r>
            <a:endParaRPr lang="zh-TW" altLang="en-US" dirty="0"/>
          </a:p>
        </p:txBody>
      </p:sp>
      <p:pic>
        <p:nvPicPr>
          <p:cNvPr id="6" name="內容版面配置區 5"/>
          <p:cNvPicPr>
            <a:picLocks noGrp="1" noChangeAspect="1"/>
          </p:cNvPicPr>
          <p:nvPr>
            <p:ph idx="1"/>
          </p:nvPr>
        </p:nvPicPr>
        <p:blipFill rotWithShape="1">
          <a:blip r:embed="rId2"/>
          <a:srcRect l="20352" t="20929" r="35139" b="20876"/>
          <a:stretch/>
        </p:blipFill>
        <p:spPr>
          <a:xfrm>
            <a:off x="1004552" y="2167699"/>
            <a:ext cx="10186187" cy="4352372"/>
          </a:xfrm>
          <a:prstGeom prst="rect">
            <a:avLst/>
          </a:prstGeom>
        </p:spPr>
      </p:pic>
      <p:sp>
        <p:nvSpPr>
          <p:cNvPr id="4" name="投影片編號版面配置區 3"/>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 xmlns:p14="http://schemas.microsoft.com/office/powerpoint/2010/main" val="873823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54953" y="973668"/>
            <a:ext cx="9197587" cy="706964"/>
          </a:xfrm>
        </p:spPr>
        <p:txBody>
          <a:bodyPr/>
          <a:lstStyle/>
          <a:p>
            <a:r>
              <a:rPr lang="en-US" altLang="zh-TW" dirty="0" smtClean="0"/>
              <a:t>User experience challenges&amp; approach</a:t>
            </a:r>
            <a:endParaRPr lang="zh-TW" altLang="en-US" dirty="0"/>
          </a:p>
        </p:txBody>
      </p:sp>
      <p:sp>
        <p:nvSpPr>
          <p:cNvPr id="3" name="內容版面配置區 2"/>
          <p:cNvSpPr>
            <a:spLocks noGrp="1"/>
          </p:cNvSpPr>
          <p:nvPr>
            <p:ph idx="1"/>
          </p:nvPr>
        </p:nvSpPr>
        <p:spPr/>
        <p:txBody>
          <a:bodyPr>
            <a:normAutofit/>
          </a:bodyPr>
          <a:lstStyle/>
          <a:p>
            <a:r>
              <a:rPr lang="zh-TW" altLang="en-US" sz="2200" dirty="0" smtClean="0">
                <a:latin typeface="微軟正黑體" panose="020B0604030504040204" pitchFamily="34" charset="-120"/>
                <a:ea typeface="微軟正黑體" panose="020B0604030504040204" pitchFamily="34" charset="-120"/>
              </a:rPr>
              <a:t>為了提供無縫的</a:t>
            </a:r>
            <a:r>
              <a:rPr lang="en-US" altLang="zh-TW" sz="2200" dirty="0" smtClean="0">
                <a:latin typeface="微軟正黑體" panose="020B0604030504040204" pitchFamily="34" charset="-120"/>
                <a:ea typeface="微軟正黑體" panose="020B0604030504040204" pitchFamily="34" charset="-120"/>
              </a:rPr>
              <a:t>(</a:t>
            </a:r>
            <a:r>
              <a:rPr lang="en-US" altLang="zh-TW" sz="2200" dirty="0" err="1" smtClean="0">
                <a:latin typeface="微軟正黑體" panose="020B0604030504040204" pitchFamily="34" charset="-120"/>
                <a:ea typeface="微軟正黑體" panose="020B0604030504040204" pitchFamily="34" charset="-120"/>
              </a:rPr>
              <a:t>seamful</a:t>
            </a:r>
            <a:r>
              <a:rPr lang="en-US" altLang="zh-TW" sz="2200" dirty="0" smtClean="0">
                <a:latin typeface="微軟正黑體" panose="020B0604030504040204" pitchFamily="34" charset="-120"/>
                <a:ea typeface="微軟正黑體" panose="020B0604030504040204" pitchFamily="34" charset="-120"/>
              </a:rPr>
              <a:t>)</a:t>
            </a:r>
            <a:r>
              <a:rPr lang="zh-TW" altLang="en-US" sz="2200" dirty="0" smtClean="0">
                <a:latin typeface="微軟正黑體" panose="020B0604030504040204" pitchFamily="34" charset="-120"/>
                <a:ea typeface="微軟正黑體" panose="020B0604030504040204" pitchFamily="34" charset="-120"/>
              </a:rPr>
              <a:t>線上</a:t>
            </a:r>
            <a:r>
              <a:rPr lang="en-US" altLang="zh-TW" sz="2200" dirty="0" smtClean="0">
                <a:latin typeface="微軟正黑體" panose="020B0604030504040204" pitchFamily="34" charset="-120"/>
                <a:ea typeface="微軟正黑體" panose="020B0604030504040204" pitchFamily="34" charset="-120"/>
              </a:rPr>
              <a:t>/</a:t>
            </a:r>
            <a:r>
              <a:rPr lang="zh-TW" altLang="en-US" sz="2200" dirty="0" smtClean="0">
                <a:latin typeface="微軟正黑體" panose="020B0604030504040204" pitchFamily="34" charset="-120"/>
                <a:ea typeface="微軟正黑體" panose="020B0604030504040204" pitchFamily="34" charset="-120"/>
              </a:rPr>
              <a:t>離線購物經驗</a:t>
            </a:r>
            <a:endParaRPr lang="en-US" altLang="zh-TW" sz="2200" dirty="0" smtClean="0">
              <a:latin typeface="微軟正黑體" panose="020B0604030504040204" pitchFamily="34" charset="-120"/>
              <a:ea typeface="微軟正黑體" panose="020B0604030504040204" pitchFamily="34" charset="-120"/>
            </a:endParaRPr>
          </a:p>
          <a:p>
            <a:r>
              <a:rPr lang="zh-TW" altLang="en-US" sz="2200" dirty="0" smtClean="0">
                <a:latin typeface="微軟正黑體" panose="020B0604030504040204" pitchFamily="34" charset="-120"/>
                <a:ea typeface="微軟正黑體" panose="020B0604030504040204" pitchFamily="34" charset="-120"/>
              </a:rPr>
              <a:t>主要設計挑戰：</a:t>
            </a:r>
            <a:endParaRPr lang="en-US" altLang="zh-TW" sz="2200" dirty="0" smtClean="0">
              <a:latin typeface="微軟正黑體" panose="020B0604030504040204" pitchFamily="34" charset="-120"/>
              <a:ea typeface="微軟正黑體" panose="020B0604030504040204" pitchFamily="34" charset="-120"/>
            </a:endParaRPr>
          </a:p>
          <a:p>
            <a:pPr lvl="1"/>
            <a:r>
              <a:rPr lang="zh-TW" altLang="en-US" sz="2000" dirty="0">
                <a:latin typeface="微軟正黑體" panose="020B0604030504040204" pitchFamily="34" charset="-120"/>
                <a:ea typeface="微軟正黑體" panose="020B0604030504040204" pitchFamily="34" charset="-120"/>
              </a:rPr>
              <a:t>將庫存系統與</a:t>
            </a:r>
            <a:r>
              <a:rPr lang="en-US" altLang="zh-TW" sz="2000" dirty="0" err="1">
                <a:latin typeface="微軟正黑體" panose="020B0604030504040204" pitchFamily="34" charset="-120"/>
                <a:ea typeface="微軟正黑體" panose="020B0604030504040204" pitchFamily="34" charset="-120"/>
              </a:rPr>
              <a:t>Ubira</a:t>
            </a:r>
            <a:r>
              <a:rPr lang="zh-TW" altLang="en-US" sz="2000" dirty="0">
                <a:latin typeface="微軟正黑體" panose="020B0604030504040204" pitchFamily="34" charset="-120"/>
                <a:ea typeface="微軟正黑體" panose="020B0604030504040204" pitchFamily="34" charset="-120"/>
              </a:rPr>
              <a:t>平台整合</a:t>
            </a:r>
            <a:r>
              <a:rPr lang="en-US" altLang="zh-TW" sz="2000" dirty="0">
                <a:latin typeface="微軟正黑體" panose="020B0604030504040204" pitchFamily="34" charset="-120"/>
                <a:ea typeface="微軟正黑體" panose="020B0604030504040204" pitchFamily="34" charset="-120"/>
              </a:rPr>
              <a:t>(</a:t>
            </a:r>
            <a:r>
              <a:rPr lang="en-US" altLang="zh-TW" sz="2000" dirty="0" err="1">
                <a:latin typeface="微軟正黑體" panose="020B0604030504040204" pitchFamily="34" charset="-120"/>
                <a:ea typeface="微軟正黑體" panose="020B0604030504040204" pitchFamily="34" charset="-120"/>
              </a:rPr>
              <a:t>Seamful</a:t>
            </a:r>
            <a:r>
              <a:rPr lang="zh-TW" altLang="en-US" sz="2000" dirty="0">
                <a:latin typeface="微軟正黑體" panose="020B0604030504040204" pitchFamily="34" charset="-120"/>
                <a:ea typeface="微軟正黑體" panose="020B0604030504040204" pitchFamily="34" charset="-120"/>
              </a:rPr>
              <a:t> </a:t>
            </a:r>
            <a:r>
              <a:rPr lang="en-US" altLang="zh-TW" sz="2000" dirty="0">
                <a:latin typeface="微軟正黑體" panose="020B0604030504040204" pitchFamily="34" charset="-120"/>
                <a:ea typeface="微軟正黑體" panose="020B0604030504040204" pitchFamily="34" charset="-120"/>
              </a:rPr>
              <a:t>System</a:t>
            </a:r>
            <a:r>
              <a:rPr lang="zh-TW" altLang="en-US" sz="2000" dirty="0">
                <a:latin typeface="微軟正黑體" panose="020B0604030504040204" pitchFamily="34" charset="-120"/>
                <a:ea typeface="微軟正黑體" panose="020B0604030504040204" pitchFamily="34" charset="-120"/>
              </a:rPr>
              <a:t> </a:t>
            </a:r>
            <a:r>
              <a:rPr lang="en-US" altLang="zh-TW" sz="2000" dirty="0">
                <a:latin typeface="微軟正黑體" panose="020B0604030504040204" pitchFamily="34" charset="-120"/>
                <a:ea typeface="微軟正黑體" panose="020B0604030504040204" pitchFamily="34" charset="-120"/>
              </a:rPr>
              <a:t>Integration)</a:t>
            </a:r>
          </a:p>
          <a:p>
            <a:pPr lvl="1"/>
            <a:r>
              <a:rPr lang="zh-TW" altLang="en-US" sz="2000" dirty="0">
                <a:latin typeface="微軟正黑體" panose="020B0604030504040204" pitchFamily="34" charset="-120"/>
                <a:ea typeface="微軟正黑體" panose="020B0604030504040204" pitchFamily="34" charset="-120"/>
              </a:rPr>
              <a:t>折扣優惠券的發行</a:t>
            </a:r>
            <a:r>
              <a:rPr lang="en-US" altLang="zh-TW" sz="2000" dirty="0">
                <a:latin typeface="微軟正黑體" panose="020B0604030504040204" pitchFamily="34" charset="-120"/>
                <a:ea typeface="微軟正黑體" panose="020B0604030504040204" pitchFamily="34" charset="-120"/>
              </a:rPr>
              <a:t>(Serendipity</a:t>
            </a:r>
            <a:r>
              <a:rPr lang="zh-TW" altLang="en-US" sz="2000" dirty="0">
                <a:latin typeface="微軟正黑體" panose="020B0604030504040204" pitchFamily="34" charset="-120"/>
                <a:ea typeface="微軟正黑體" panose="020B0604030504040204" pitchFamily="34" charset="-120"/>
              </a:rPr>
              <a:t> </a:t>
            </a:r>
            <a:r>
              <a:rPr lang="en-US" altLang="zh-TW" sz="2000" dirty="0">
                <a:latin typeface="微軟正黑體" panose="020B0604030504040204" pitchFamily="34" charset="-120"/>
                <a:ea typeface="微軟正黑體" panose="020B0604030504040204" pitchFamily="34" charset="-120"/>
              </a:rPr>
              <a:t>in</a:t>
            </a:r>
            <a:r>
              <a:rPr lang="zh-TW" altLang="en-US" sz="2000" dirty="0">
                <a:latin typeface="微軟正黑體" panose="020B0604030504040204" pitchFamily="34" charset="-120"/>
                <a:ea typeface="微軟正黑體" panose="020B0604030504040204" pitchFamily="34" charset="-120"/>
              </a:rPr>
              <a:t> </a:t>
            </a:r>
            <a:r>
              <a:rPr lang="en-US" altLang="zh-TW" sz="2000" dirty="0">
                <a:latin typeface="微軟正黑體" panose="020B0604030504040204" pitchFamily="34" charset="-120"/>
                <a:ea typeface="微軟正黑體" panose="020B0604030504040204" pitchFamily="34" charset="-120"/>
              </a:rPr>
              <a:t>Discount</a:t>
            </a:r>
            <a:r>
              <a:rPr lang="zh-TW" altLang="en-US" sz="2000" dirty="0">
                <a:latin typeface="微軟正黑體" panose="020B0604030504040204" pitchFamily="34" charset="-120"/>
                <a:ea typeface="微軟正黑體" panose="020B0604030504040204" pitchFamily="34" charset="-120"/>
              </a:rPr>
              <a:t> </a:t>
            </a:r>
            <a:r>
              <a:rPr lang="en-US" altLang="zh-TW" sz="2000" dirty="0">
                <a:latin typeface="微軟正黑體" panose="020B0604030504040204" pitchFamily="34" charset="-120"/>
                <a:ea typeface="微軟正黑體" panose="020B0604030504040204" pitchFamily="34" charset="-120"/>
              </a:rPr>
              <a:t>Coupon</a:t>
            </a:r>
            <a:r>
              <a:rPr lang="zh-TW" altLang="en-US" sz="2000" dirty="0">
                <a:latin typeface="微軟正黑體" panose="020B0604030504040204" pitchFamily="34" charset="-120"/>
                <a:ea typeface="微軟正黑體" panose="020B0604030504040204" pitchFamily="34" charset="-120"/>
              </a:rPr>
              <a:t> </a:t>
            </a:r>
            <a:r>
              <a:rPr lang="en-US" altLang="zh-TW" sz="2000" dirty="0">
                <a:latin typeface="微軟正黑體" panose="020B0604030504040204" pitchFamily="34" charset="-120"/>
                <a:ea typeface="微軟正黑體" panose="020B0604030504040204" pitchFamily="34" charset="-120"/>
              </a:rPr>
              <a:t>Issuing</a:t>
            </a:r>
            <a:r>
              <a:rPr lang="en-US" altLang="zh-TW" sz="2000" dirty="0" smtClean="0">
                <a:latin typeface="微軟正黑體" panose="020B0604030504040204" pitchFamily="34" charset="-120"/>
                <a:ea typeface="微軟正黑體" panose="020B0604030504040204" pitchFamily="34" charset="-120"/>
              </a:rPr>
              <a:t>)</a:t>
            </a:r>
            <a:endParaRPr lang="zh-TW" altLang="en-US" sz="2000" dirty="0">
              <a:latin typeface="微軟正黑體" panose="020B0604030504040204" pitchFamily="34" charset="-120"/>
              <a:ea typeface="微軟正黑體" panose="020B0604030504040204" pitchFamily="34" charset="-120"/>
            </a:endParaRPr>
          </a:p>
          <a:p>
            <a:endParaRPr lang="en-US" altLang="zh-TW" sz="2000" dirty="0" smtClean="0">
              <a:latin typeface="微軟正黑體" panose="020B0604030504040204" pitchFamily="34" charset="-120"/>
              <a:ea typeface="微軟正黑體" panose="020B0604030504040204" pitchFamily="34" charset="-120"/>
            </a:endParaRPr>
          </a:p>
          <a:p>
            <a:r>
              <a:rPr lang="zh-TW" altLang="en-US" sz="2200" dirty="0" smtClean="0">
                <a:latin typeface="微軟正黑體" panose="020B0604030504040204" pitchFamily="34" charset="-120"/>
                <a:ea typeface="微軟正黑體" panose="020B0604030504040204" pitchFamily="34" charset="-120"/>
              </a:rPr>
              <a:t>實體商店的擁有者在面對一開始的巨大投資，可能會不情願</a:t>
            </a:r>
            <a:endParaRPr lang="en-US" altLang="zh-TW" sz="2200" dirty="0" smtClean="0">
              <a:latin typeface="微軟正黑體" panose="020B0604030504040204" pitchFamily="34" charset="-120"/>
              <a:ea typeface="微軟正黑體" panose="020B0604030504040204" pitchFamily="34" charset="-120"/>
            </a:endParaRPr>
          </a:p>
          <a:p>
            <a:pPr lvl="1"/>
            <a:r>
              <a:rPr lang="zh-TW" altLang="en-US" sz="1800" dirty="0" smtClean="0">
                <a:latin typeface="微軟正黑體" panose="020B0604030504040204" pitchFamily="34" charset="-120"/>
                <a:ea typeface="微軟正黑體" panose="020B0604030504040204" pitchFamily="34" charset="-120"/>
              </a:rPr>
              <a:t>造成</a:t>
            </a:r>
            <a:r>
              <a:rPr lang="en-US" altLang="zh-TW" sz="1800" dirty="0" smtClean="0">
                <a:latin typeface="微軟正黑體" panose="020B0604030504040204" pitchFamily="34" charset="-120"/>
                <a:ea typeface="微軟正黑體" panose="020B0604030504040204" pitchFamily="34" charset="-120"/>
              </a:rPr>
              <a:t>CIS</a:t>
            </a:r>
            <a:r>
              <a:rPr lang="zh-TW" altLang="en-US" sz="1800" dirty="0" smtClean="0">
                <a:latin typeface="微軟正黑體" panose="020B0604030504040204" pitchFamily="34" charset="-120"/>
                <a:ea typeface="微軟正黑體" panose="020B0604030504040204" pitchFamily="34" charset="-120"/>
              </a:rPr>
              <a:t>的執行變得困</a:t>
            </a:r>
            <a:r>
              <a:rPr lang="zh-TW" altLang="en-US" sz="1800" dirty="0">
                <a:latin typeface="微軟正黑體" panose="020B0604030504040204" pitchFamily="34" charset="-120"/>
                <a:ea typeface="微軟正黑體" panose="020B0604030504040204" pitchFamily="34" charset="-120"/>
              </a:rPr>
              <a:t>難</a:t>
            </a:r>
            <a:endParaRPr lang="en-US" altLang="zh-TW" sz="1800" dirty="0">
              <a:latin typeface="微軟正黑體" panose="020B0604030504040204" pitchFamily="34" charset="-120"/>
              <a:ea typeface="微軟正黑體" panose="020B0604030504040204" pitchFamily="34" charset="-120"/>
            </a:endParaRPr>
          </a:p>
          <a:p>
            <a:endParaRPr lang="en-US" altLang="zh-TW" sz="2000" dirty="0" smtClean="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 xmlns:p14="http://schemas.microsoft.com/office/powerpoint/2010/main" val="3627899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Seamful</a:t>
            </a:r>
            <a:r>
              <a:rPr lang="en-US" altLang="zh-TW" dirty="0" smtClean="0"/>
              <a:t> system integration</a:t>
            </a:r>
            <a:endParaRPr lang="zh-TW" altLang="en-US" dirty="0"/>
          </a:p>
        </p:txBody>
      </p:sp>
      <p:sp>
        <p:nvSpPr>
          <p:cNvPr id="3" name="內容版面配置區 2"/>
          <p:cNvSpPr>
            <a:spLocks noGrp="1"/>
          </p:cNvSpPr>
          <p:nvPr>
            <p:ph idx="1"/>
          </p:nvPr>
        </p:nvSpPr>
        <p:spPr/>
        <p:txBody>
          <a:bodyPr>
            <a:normAutofit/>
          </a:bodyPr>
          <a:lstStyle/>
          <a:p>
            <a:r>
              <a:rPr lang="en-US" altLang="zh-TW" sz="2200" dirty="0" smtClean="0">
                <a:latin typeface="微軟正黑體" panose="020B0604030504040204" pitchFamily="34" charset="-120"/>
                <a:ea typeface="微軟正黑體" panose="020B0604030504040204" pitchFamily="34" charset="-120"/>
              </a:rPr>
              <a:t>CIS</a:t>
            </a:r>
            <a:r>
              <a:rPr lang="zh-TW" altLang="en-US" sz="2200" dirty="0" smtClean="0">
                <a:latin typeface="微軟正黑體" panose="020B0604030504040204" pitchFamily="34" charset="-120"/>
                <a:ea typeface="微軟正黑體" panose="020B0604030504040204" pitchFamily="34" charset="-120"/>
              </a:rPr>
              <a:t>的執行主要要求在使用者比較網路上的價格與店內的價格。</a:t>
            </a:r>
            <a:endParaRPr lang="en-US" altLang="zh-TW" sz="2200" dirty="0" smtClean="0">
              <a:latin typeface="微軟正黑體" panose="020B0604030504040204" pitchFamily="34" charset="-120"/>
              <a:ea typeface="微軟正黑體" panose="020B0604030504040204" pitchFamily="34" charset="-120"/>
            </a:endParaRPr>
          </a:p>
          <a:p>
            <a:r>
              <a:rPr lang="zh-TW" altLang="en-US" sz="2200" dirty="0" smtClean="0">
                <a:latin typeface="微軟正黑體" panose="020B0604030504040204" pitchFamily="34" charset="-120"/>
                <a:ea typeface="微軟正黑體" panose="020B0604030504040204" pitchFamily="34" charset="-120"/>
              </a:rPr>
              <a:t>由於從一些實體商店的庫存資料庫取店內價格，需要巨額投資，因此訂定了替代步驟</a:t>
            </a:r>
            <a:endParaRPr lang="en-US" altLang="zh-TW" sz="2200" dirty="0" smtClean="0">
              <a:latin typeface="微軟正黑體" panose="020B0604030504040204" pitchFamily="34" charset="-120"/>
              <a:ea typeface="微軟正黑體" panose="020B0604030504040204" pitchFamily="34" charset="-120"/>
            </a:endParaRPr>
          </a:p>
          <a:p>
            <a:pPr lvl="1"/>
            <a:r>
              <a:rPr lang="zh-TW" altLang="en-US" sz="2000" dirty="0" smtClean="0">
                <a:latin typeface="微軟正黑體" panose="020B0604030504040204" pitchFamily="34" charset="-120"/>
                <a:ea typeface="微軟正黑體" panose="020B0604030504040204" pitchFamily="34" charset="-120"/>
              </a:rPr>
              <a:t>在沒有執行</a:t>
            </a:r>
            <a:r>
              <a:rPr lang="en-US" altLang="zh-TW" sz="2000" dirty="0" smtClean="0">
                <a:latin typeface="微軟正黑體" panose="020B0604030504040204" pitchFamily="34" charset="-120"/>
                <a:ea typeface="微軟正黑體" panose="020B0604030504040204" pitchFamily="34" charset="-120"/>
              </a:rPr>
              <a:t>CIS</a:t>
            </a:r>
            <a:r>
              <a:rPr lang="zh-TW" altLang="en-US" sz="2000" dirty="0" smtClean="0">
                <a:latin typeface="微軟正黑體" panose="020B0604030504040204" pitchFamily="34" charset="-120"/>
                <a:ea typeface="微軟正黑體" panose="020B0604030504040204" pitchFamily="34" charset="-120"/>
              </a:rPr>
              <a:t>的情況下提供折扣優惠券</a:t>
            </a:r>
            <a:endParaRPr lang="en-US" altLang="zh-TW" sz="2000" dirty="0" smtClean="0">
              <a:latin typeface="微軟正黑體" panose="020B0604030504040204" pitchFamily="34" charset="-120"/>
              <a:ea typeface="微軟正黑體" panose="020B0604030504040204" pitchFamily="34" charset="-120"/>
            </a:endParaRPr>
          </a:p>
          <a:p>
            <a:pPr lvl="1"/>
            <a:r>
              <a:rPr lang="zh-TW" altLang="en-US" sz="2000" dirty="0" smtClean="0">
                <a:latin typeface="微軟正黑體" panose="020B0604030504040204" pitchFamily="34" charset="-120"/>
                <a:ea typeface="微軟正黑體" panose="020B0604030504040204" pitchFamily="34" charset="-120"/>
              </a:rPr>
              <a:t>可以做到不具移動性的</a:t>
            </a:r>
            <a:r>
              <a:rPr lang="en-US" altLang="zh-TW" sz="2000" dirty="0" smtClean="0">
                <a:latin typeface="微軟正黑體" panose="020B0604030504040204" pitchFamily="34" charset="-120"/>
                <a:ea typeface="微軟正黑體" panose="020B0604030504040204" pitchFamily="34" charset="-120"/>
              </a:rPr>
              <a:t>App</a:t>
            </a:r>
            <a:r>
              <a:rPr lang="zh-TW" altLang="en-US" sz="2000" dirty="0" smtClean="0">
                <a:latin typeface="微軟正黑體" panose="020B0604030504040204" pitchFamily="34" charset="-120"/>
                <a:ea typeface="微軟正黑體" panose="020B0604030504040204" pitchFamily="34" charset="-120"/>
              </a:rPr>
              <a:t>，因為它已經在陳列室</a:t>
            </a:r>
            <a:r>
              <a:rPr lang="en-US" altLang="zh-TW" sz="2000" dirty="0" smtClean="0">
                <a:latin typeface="微軟正黑體" panose="020B0604030504040204" pitchFamily="34" charset="-120"/>
                <a:ea typeface="微軟正黑體" panose="020B0604030504040204" pitchFamily="34" charset="-120"/>
              </a:rPr>
              <a:t>(showroom)</a:t>
            </a:r>
            <a:r>
              <a:rPr lang="zh-TW" altLang="en-US" sz="2000" dirty="0" smtClean="0">
                <a:latin typeface="微軟正黑體" panose="020B0604030504040204" pitchFamily="34" charset="-120"/>
                <a:ea typeface="微軟正黑體" panose="020B0604030504040204" pitchFamily="34" charset="-120"/>
              </a:rPr>
              <a:t>中顯示店內價格</a:t>
            </a:r>
            <a:r>
              <a:rPr lang="zh-TW" altLang="en-US" sz="2000" dirty="0">
                <a:latin typeface="微軟正黑體" panose="020B0604030504040204" pitchFamily="34" charset="-120"/>
                <a:ea typeface="微軟正黑體" panose="020B0604030504040204" pitchFamily="34" charset="-120"/>
              </a:rPr>
              <a:t>。</a:t>
            </a:r>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 xmlns:p14="http://schemas.microsoft.com/office/powerpoint/2010/main" val="4228557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a:t>Seamful</a:t>
            </a:r>
            <a:r>
              <a:rPr lang="en-US" altLang="zh-TW" dirty="0"/>
              <a:t> system integration</a:t>
            </a:r>
            <a:endParaRPr lang="zh-TW" altLang="en-US" dirty="0"/>
          </a:p>
        </p:txBody>
      </p:sp>
      <p:sp>
        <p:nvSpPr>
          <p:cNvPr id="3" name="內容版面配置區 2"/>
          <p:cNvSpPr>
            <a:spLocks noGrp="1"/>
          </p:cNvSpPr>
          <p:nvPr>
            <p:ph idx="1"/>
          </p:nvPr>
        </p:nvSpPr>
        <p:spPr>
          <a:xfrm>
            <a:off x="1154954" y="2292439"/>
            <a:ext cx="9197585" cy="4340181"/>
          </a:xfrm>
        </p:spPr>
        <p:txBody>
          <a:bodyPr>
            <a:normAutofit/>
          </a:bodyPr>
          <a:lstStyle/>
          <a:p>
            <a:r>
              <a:rPr lang="zh-TW" altLang="en-US" sz="2200" dirty="0" smtClean="0">
                <a:latin typeface="微軟正黑體" panose="020B0604030504040204" pitchFamily="34" charset="-120"/>
                <a:ea typeface="微軟正黑體" panose="020B0604030504040204" pitchFamily="34" charset="-120"/>
              </a:rPr>
              <a:t>基於所有使用</a:t>
            </a:r>
            <a:r>
              <a:rPr lang="en-US" altLang="zh-TW" sz="2200" dirty="0" err="1" smtClean="0">
                <a:latin typeface="微軟正黑體" panose="020B0604030504040204" pitchFamily="34" charset="-120"/>
                <a:ea typeface="微軟正黑體" panose="020B0604030504040204" pitchFamily="34" charset="-120"/>
              </a:rPr>
              <a:t>Ubira</a:t>
            </a:r>
            <a:r>
              <a:rPr lang="zh-TW" altLang="en-US" sz="2200" dirty="0" smtClean="0">
                <a:latin typeface="微軟正黑體" panose="020B0604030504040204" pitchFamily="34" charset="-120"/>
                <a:ea typeface="微軟正黑體" panose="020B0604030504040204" pitchFamily="34" charset="-120"/>
              </a:rPr>
              <a:t>平台的網路商店，是合法的網路商店，所以他們的價格可能只稍低於店內價格，沒有顯著不同。</a:t>
            </a:r>
            <a:endParaRPr lang="en-US" altLang="zh-TW" sz="2200" dirty="0" smtClean="0">
              <a:latin typeface="微軟正黑體" panose="020B0604030504040204" pitchFamily="34" charset="-120"/>
              <a:ea typeface="微軟正黑體" panose="020B0604030504040204" pitchFamily="34" charset="-120"/>
            </a:endParaRPr>
          </a:p>
          <a:p>
            <a:r>
              <a:rPr lang="zh-TW" altLang="en-US" sz="2200" dirty="0" smtClean="0">
                <a:latin typeface="微軟正黑體" panose="020B0604030504040204" pitchFamily="34" charset="-120"/>
                <a:ea typeface="微軟正黑體" panose="020B0604030504040204" pitchFamily="34" charset="-120"/>
              </a:rPr>
              <a:t>考慮中位數的網路價格，實體商店可以對於產品有很好的了解，且執行選擇性價格匹配演算法</a:t>
            </a:r>
            <a:r>
              <a:rPr lang="en-US" altLang="zh-TW" sz="2200" dirty="0" smtClean="0">
                <a:latin typeface="微軟正黑體" panose="020B0604030504040204" pitchFamily="34" charset="-120"/>
                <a:ea typeface="微軟正黑體" panose="020B0604030504040204" pitchFamily="34" charset="-120"/>
              </a:rPr>
              <a:t>(selectively</a:t>
            </a:r>
            <a:r>
              <a:rPr lang="zh-TW" altLang="en-US" sz="2200" dirty="0">
                <a:latin typeface="微軟正黑體" panose="020B0604030504040204" pitchFamily="34" charset="-120"/>
                <a:ea typeface="微軟正黑體" panose="020B0604030504040204" pitchFamily="34" charset="-120"/>
              </a:rPr>
              <a:t> </a:t>
            </a:r>
            <a:r>
              <a:rPr lang="en-US" altLang="zh-TW" sz="2200" dirty="0" smtClean="0">
                <a:latin typeface="微軟正黑體" panose="020B0604030504040204" pitchFamily="34" charset="-120"/>
                <a:ea typeface="微軟正黑體" panose="020B0604030504040204" pitchFamily="34" charset="-120"/>
              </a:rPr>
              <a:t>price-matching</a:t>
            </a:r>
            <a:r>
              <a:rPr lang="zh-TW" altLang="en-US" sz="2200" dirty="0">
                <a:latin typeface="微軟正黑體" panose="020B0604030504040204" pitchFamily="34" charset="-120"/>
                <a:ea typeface="微軟正黑體" panose="020B0604030504040204" pitchFamily="34" charset="-120"/>
              </a:rPr>
              <a:t> </a:t>
            </a:r>
            <a:r>
              <a:rPr lang="en-US" altLang="zh-TW" sz="2200" dirty="0" smtClean="0">
                <a:latin typeface="微軟正黑體" panose="020B0604030504040204" pitchFamily="34" charset="-120"/>
                <a:ea typeface="微軟正黑體" panose="020B0604030504040204" pitchFamily="34" charset="-120"/>
              </a:rPr>
              <a:t>algorithm)</a:t>
            </a:r>
            <a:r>
              <a:rPr lang="zh-TW" altLang="en-US" sz="2200" dirty="0" smtClean="0">
                <a:latin typeface="微軟正黑體" panose="020B0604030504040204" pitchFamily="34" charset="-120"/>
                <a:ea typeface="微軟正黑體" panose="020B0604030504040204" pitchFamily="34" charset="-120"/>
              </a:rPr>
              <a:t>。</a:t>
            </a:r>
            <a:endParaRPr lang="en-US" altLang="zh-TW" sz="2200" dirty="0" smtClean="0">
              <a:latin typeface="微軟正黑體" panose="020B0604030504040204" pitchFamily="34" charset="-120"/>
              <a:ea typeface="微軟正黑體" panose="020B0604030504040204" pitchFamily="34" charset="-120"/>
            </a:endParaRPr>
          </a:p>
          <a:p>
            <a:pPr lvl="1"/>
            <a:r>
              <a:rPr lang="zh-TW" altLang="en-US" sz="1800" dirty="0" smtClean="0">
                <a:latin typeface="微軟正黑體" panose="020B0604030504040204" pitchFamily="34" charset="-120"/>
                <a:ea typeface="微軟正黑體" panose="020B0604030504040204" pitchFamily="34" charset="-120"/>
              </a:rPr>
              <a:t>選擇性價格匹配演算法：考慮優惠券預算限制，以及使用者選擇的網路價格</a:t>
            </a:r>
            <a:r>
              <a:rPr lang="zh-TW" altLang="en-US" sz="1800" dirty="0" smtClean="0">
                <a:latin typeface="微軟正黑體" panose="020B0604030504040204" pitchFamily="34" charset="-120"/>
                <a:ea typeface="微軟正黑體" panose="020B0604030504040204" pitchFamily="34" charset="-120"/>
              </a:rPr>
              <a:t>和中位數的</a:t>
            </a:r>
            <a:r>
              <a:rPr lang="zh-TW" altLang="en-US" sz="1800" dirty="0" smtClean="0">
                <a:latin typeface="微軟正黑體" panose="020B0604030504040204" pitchFamily="34" charset="-120"/>
                <a:ea typeface="微軟正黑體" panose="020B0604030504040204" pitchFamily="34" charset="-120"/>
              </a:rPr>
              <a:t>網路價格之間的差距。</a:t>
            </a:r>
            <a:endParaRPr lang="en-US" altLang="zh-TW" sz="1800" dirty="0">
              <a:latin typeface="微軟正黑體" panose="020B0604030504040204" pitchFamily="34" charset="-120"/>
              <a:ea typeface="微軟正黑體" panose="020B0604030504040204" pitchFamily="34" charset="-120"/>
            </a:endParaRPr>
          </a:p>
          <a:p>
            <a:r>
              <a:rPr lang="zh-TW" altLang="en-US" sz="2200" dirty="0" smtClean="0">
                <a:latin typeface="微軟正黑體" panose="020B0604030504040204" pitchFamily="34" charset="-120"/>
                <a:ea typeface="微軟正黑體" panose="020B0604030504040204" pitchFamily="34" charset="-120"/>
              </a:rPr>
              <a:t>實體商店有及時</a:t>
            </a:r>
            <a:r>
              <a:rPr lang="en-US" altLang="zh-TW" sz="2200" dirty="0" smtClean="0">
                <a:latin typeface="微軟正黑體" panose="020B0604030504040204" pitchFamily="34" charset="-120"/>
                <a:ea typeface="微軟正黑體" panose="020B0604030504040204" pitchFamily="34" charset="-120"/>
              </a:rPr>
              <a:t>Web</a:t>
            </a:r>
            <a:r>
              <a:rPr lang="zh-TW" altLang="en-US" sz="2200" dirty="0" smtClean="0">
                <a:latin typeface="微軟正黑體" panose="020B0604030504040204" pitchFamily="34" charset="-120"/>
                <a:ea typeface="微軟正黑體" panose="020B0604030504040204" pitchFamily="34" charset="-120"/>
              </a:rPr>
              <a:t>介面持續追蹤提供的折扣，也可干預優惠券的過程。</a:t>
            </a:r>
            <a:endParaRPr lang="en-US" altLang="zh-TW" sz="2200" dirty="0" smtClean="0">
              <a:latin typeface="微軟正黑體" panose="020B0604030504040204" pitchFamily="34" charset="-120"/>
              <a:ea typeface="微軟正黑體" panose="020B0604030504040204" pitchFamily="34" charset="-120"/>
            </a:endParaRPr>
          </a:p>
          <a:p>
            <a:pPr lvl="1"/>
            <a:r>
              <a:rPr lang="zh-TW" altLang="en-US" sz="1800" dirty="0" smtClean="0">
                <a:latin typeface="微軟正黑體" panose="020B0604030504040204" pitchFamily="34" charset="-120"/>
                <a:ea typeface="微軟正黑體" panose="020B0604030504040204" pitchFamily="34" charset="-120"/>
              </a:rPr>
              <a:t>當顧客使用優惠券，實體商店輸入他們店內的價格進入系統和</a:t>
            </a:r>
            <a:r>
              <a:rPr lang="en-US" altLang="zh-TW" sz="1800" dirty="0" err="1" smtClean="0">
                <a:latin typeface="微軟正黑體" panose="020B0604030504040204" pitchFamily="34" charset="-120"/>
                <a:ea typeface="微軟正黑體" panose="020B0604030504040204" pitchFamily="34" charset="-120"/>
              </a:rPr>
              <a:t>Ubira</a:t>
            </a:r>
            <a:r>
              <a:rPr lang="zh-TW" altLang="en-US" sz="1800" dirty="0">
                <a:latin typeface="微軟正黑體" panose="020B0604030504040204" pitchFamily="34" charset="-120"/>
                <a:ea typeface="微軟正黑體" panose="020B0604030504040204" pitchFamily="34" charset="-120"/>
              </a:rPr>
              <a:t> </a:t>
            </a:r>
            <a:r>
              <a:rPr lang="en-US" altLang="zh-TW" sz="1800" dirty="0" smtClean="0">
                <a:latin typeface="微軟正黑體" panose="020B0604030504040204" pitchFamily="34" charset="-120"/>
                <a:ea typeface="微軟正黑體" panose="020B0604030504040204" pitchFamily="34" charset="-120"/>
              </a:rPr>
              <a:t>Server</a:t>
            </a:r>
            <a:r>
              <a:rPr lang="zh-TW" altLang="en-US" sz="1800" dirty="0" smtClean="0">
                <a:latin typeface="微軟正黑體" panose="020B0604030504040204" pitchFamily="34" charset="-120"/>
                <a:ea typeface="微軟正黑體" panose="020B0604030504040204" pitchFamily="34" charset="-120"/>
              </a:rPr>
              <a:t>持續追蹤總</a:t>
            </a:r>
            <a:r>
              <a:rPr lang="zh-TW" altLang="en-US" sz="1800" dirty="0">
                <a:latin typeface="微軟正黑體" panose="020B0604030504040204" pitchFamily="34" charset="-120"/>
                <a:ea typeface="微軟正黑體" panose="020B0604030504040204" pitchFamily="34" charset="-120"/>
              </a:rPr>
              <a:t>計</a:t>
            </a:r>
            <a:r>
              <a:rPr lang="zh-TW" altLang="en-US" sz="1800" dirty="0" smtClean="0">
                <a:latin typeface="微軟正黑體" panose="020B0604030504040204" pitchFamily="34" charset="-120"/>
                <a:ea typeface="微軟正黑體" panose="020B0604030504040204" pitchFamily="34" charset="-120"/>
              </a:rPr>
              <a:t>折扣。</a:t>
            </a:r>
            <a:endParaRPr lang="en-US" altLang="zh-TW" sz="1800" dirty="0" smtClean="0">
              <a:latin typeface="微軟正黑體" panose="020B0604030504040204" pitchFamily="34" charset="-120"/>
              <a:ea typeface="微軟正黑體" panose="020B0604030504040204" pitchFamily="34" charset="-120"/>
            </a:endParaRPr>
          </a:p>
          <a:p>
            <a:pPr lvl="1"/>
            <a:r>
              <a:rPr lang="zh-TW" altLang="en-US" sz="1800" dirty="0" smtClean="0">
                <a:latin typeface="微軟正黑體" panose="020B0604030504040204" pitchFamily="34" charset="-120"/>
                <a:ea typeface="微軟正黑體" panose="020B0604030504040204" pitchFamily="34" charset="-120"/>
              </a:rPr>
              <a:t>實體商店有隨時停止優惠券發放演算法的能力</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使用</a:t>
            </a:r>
            <a:r>
              <a:rPr lang="en-US" altLang="zh-TW" sz="1800" dirty="0" smtClean="0">
                <a:latin typeface="微軟正黑體" panose="020B0604030504040204" pitchFamily="34" charset="-120"/>
                <a:ea typeface="微軟正黑體" panose="020B0604030504040204" pitchFamily="34" charset="-120"/>
              </a:rPr>
              <a:t>web</a:t>
            </a:r>
            <a:r>
              <a:rPr lang="zh-TW" altLang="en-US" sz="1800" dirty="0" smtClean="0">
                <a:latin typeface="微軟正黑體" panose="020B0604030504040204" pitchFamily="34" charset="-120"/>
                <a:ea typeface="微軟正黑體" panose="020B0604030504040204" pitchFamily="34" charset="-120"/>
              </a:rPr>
              <a:t>介面</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a:t>
            </a:r>
            <a:endParaRPr lang="zh-TW" altLang="en-US" sz="1800"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 xmlns:p14="http://schemas.microsoft.com/office/powerpoint/2010/main" val="4278584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a:t>Seamful</a:t>
            </a:r>
            <a:r>
              <a:rPr lang="en-US" altLang="zh-TW" dirty="0"/>
              <a:t> system integration</a:t>
            </a:r>
            <a:endParaRPr lang="zh-TW" altLang="en-US" dirty="0"/>
          </a:p>
        </p:txBody>
      </p:sp>
      <p:sp>
        <p:nvSpPr>
          <p:cNvPr id="3" name="內容版面配置區 2"/>
          <p:cNvSpPr>
            <a:spLocks noGrp="1"/>
          </p:cNvSpPr>
          <p:nvPr>
            <p:ph idx="1"/>
          </p:nvPr>
        </p:nvSpPr>
        <p:spPr/>
        <p:txBody>
          <a:bodyPr>
            <a:normAutofit/>
          </a:bodyPr>
          <a:lstStyle/>
          <a:p>
            <a:r>
              <a:rPr lang="zh-TW" altLang="en-US" sz="2200" dirty="0" smtClean="0">
                <a:latin typeface="微軟正黑體" panose="020B0604030504040204" pitchFamily="34" charset="-120"/>
                <a:ea typeface="微軟正黑體" panose="020B0604030504040204" pitchFamily="34" charset="-120"/>
              </a:rPr>
              <a:t>隨著這個</a:t>
            </a:r>
            <a:r>
              <a:rPr lang="en-US" altLang="zh-TW" sz="2200" dirty="0" err="1" smtClean="0">
                <a:latin typeface="微軟正黑體" panose="020B0604030504040204" pitchFamily="34" charset="-120"/>
                <a:ea typeface="微軟正黑體" panose="020B0604030504040204" pitchFamily="34" charset="-120"/>
              </a:rPr>
              <a:t>seamful</a:t>
            </a:r>
            <a:r>
              <a:rPr lang="zh-TW" altLang="en-US" sz="2200" dirty="0" smtClean="0">
                <a:latin typeface="微軟正黑體" panose="020B0604030504040204" pitchFamily="34" charset="-120"/>
                <a:ea typeface="微軟正黑體" panose="020B0604030504040204" pitchFamily="34" charset="-120"/>
              </a:rPr>
              <a:t>系統的整合，能夠實現系統沒有大量的初始投資且測試它的有效性。</a:t>
            </a:r>
            <a:endParaRPr lang="en-US" altLang="zh-TW" sz="2200" dirty="0" smtClean="0">
              <a:latin typeface="微軟正黑體" panose="020B0604030504040204" pitchFamily="34" charset="-120"/>
              <a:ea typeface="微軟正黑體" panose="020B0604030504040204" pitchFamily="34" charset="-120"/>
            </a:endParaRPr>
          </a:p>
          <a:p>
            <a:r>
              <a:rPr lang="zh-TW" altLang="en-US" sz="2200" dirty="0" smtClean="0">
                <a:latin typeface="微軟正黑體" panose="020B0604030504040204" pitchFamily="34" charset="-120"/>
                <a:ea typeface="微軟正黑體" panose="020B0604030504040204" pitchFamily="34" charset="-120"/>
              </a:rPr>
              <a:t>保持無縫的使用者體驗</a:t>
            </a:r>
            <a:r>
              <a:rPr lang="zh-TW" altLang="en-US" sz="2200" dirty="0">
                <a:latin typeface="微軟正黑體" panose="020B0604030504040204" pitchFamily="34" charset="-120"/>
                <a:ea typeface="微軟正黑體" panose="020B0604030504040204" pitchFamily="34" charset="-120"/>
              </a:rPr>
              <a:t>。</a:t>
            </a:r>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 xmlns:p14="http://schemas.microsoft.com/office/powerpoint/2010/main" val="1481349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Serendipity in Discount Coupon Issuing</a:t>
            </a:r>
            <a:endParaRPr lang="zh-TW" altLang="en-US" dirty="0"/>
          </a:p>
        </p:txBody>
      </p:sp>
      <p:sp>
        <p:nvSpPr>
          <p:cNvPr id="3" name="內容版面配置區 2"/>
          <p:cNvSpPr>
            <a:spLocks noGrp="1"/>
          </p:cNvSpPr>
          <p:nvPr>
            <p:ph idx="1"/>
          </p:nvPr>
        </p:nvSpPr>
        <p:spPr>
          <a:xfrm>
            <a:off x="1154955" y="2603500"/>
            <a:ext cx="8954960" cy="3416300"/>
          </a:xfrm>
        </p:spPr>
        <p:txBody>
          <a:bodyPr>
            <a:normAutofit/>
          </a:bodyPr>
          <a:lstStyle/>
          <a:p>
            <a:r>
              <a:rPr lang="zh-TW" altLang="en-US" sz="2200" dirty="0" smtClean="0">
                <a:latin typeface="微軟正黑體" panose="020B0604030504040204" pitchFamily="34" charset="-120"/>
                <a:ea typeface="微軟正黑體" panose="020B0604030504040204" pitchFamily="34" charset="-120"/>
              </a:rPr>
              <a:t>第二個主要的設計，使終端使用者能夠積極尋找折扣。另外我們希望接收到一個偶然的折扣。</a:t>
            </a:r>
            <a:endParaRPr lang="en-US" altLang="zh-TW" sz="2200" dirty="0" smtClean="0">
              <a:latin typeface="微軟正黑體" panose="020B0604030504040204" pitchFamily="34" charset="-120"/>
              <a:ea typeface="微軟正黑體" panose="020B0604030504040204" pitchFamily="34" charset="-120"/>
            </a:endParaRPr>
          </a:p>
          <a:p>
            <a:r>
              <a:rPr lang="zh-TW" altLang="en-US" sz="2200" dirty="0" smtClean="0">
                <a:latin typeface="微軟正黑體" panose="020B0604030504040204" pitchFamily="34" charset="-120"/>
                <a:ea typeface="微軟正黑體" panose="020B0604030504040204" pitchFamily="34" charset="-120"/>
              </a:rPr>
              <a:t>提供使用者所有</a:t>
            </a:r>
            <a:r>
              <a:rPr lang="zh-TW" altLang="en-US" sz="2200" dirty="0">
                <a:latin typeface="微軟正黑體" panose="020B0604030504040204" pitchFamily="34" charset="-120"/>
                <a:ea typeface="微軟正黑體" panose="020B0604030504040204" pitchFamily="34" charset="-120"/>
              </a:rPr>
              <a:t>線</a:t>
            </a:r>
            <a:r>
              <a:rPr lang="zh-TW" altLang="en-US" sz="2200" dirty="0" smtClean="0">
                <a:latin typeface="微軟正黑體" panose="020B0604030504040204" pitchFamily="34" charset="-120"/>
                <a:ea typeface="微軟正黑體" panose="020B0604030504040204" pitchFamily="34" charset="-120"/>
              </a:rPr>
              <a:t>上</a:t>
            </a:r>
            <a:r>
              <a:rPr lang="en-US" altLang="zh-TW" sz="2200" dirty="0" smtClean="0">
                <a:latin typeface="微軟正黑體" panose="020B0604030504040204" pitchFamily="34" charset="-120"/>
                <a:ea typeface="微軟正黑體" panose="020B0604030504040204" pitchFamily="34" charset="-120"/>
              </a:rPr>
              <a:t>/</a:t>
            </a:r>
            <a:r>
              <a:rPr lang="zh-TW" altLang="en-US" sz="2200" dirty="0" smtClean="0">
                <a:latin typeface="微軟正黑體" panose="020B0604030504040204" pitchFamily="34" charset="-120"/>
                <a:ea typeface="微軟正黑體" panose="020B0604030504040204" pitchFamily="34" charset="-120"/>
              </a:rPr>
              <a:t>離線價格的選擇，並且允許選擇。</a:t>
            </a:r>
            <a:endParaRPr lang="en-US" altLang="zh-TW" sz="2200" dirty="0" smtClean="0">
              <a:latin typeface="微軟正黑體" panose="020B0604030504040204" pitchFamily="34" charset="-120"/>
              <a:ea typeface="微軟正黑體" panose="020B0604030504040204" pitchFamily="34" charset="-120"/>
            </a:endParaRPr>
          </a:p>
          <a:p>
            <a:r>
              <a:rPr lang="zh-TW" altLang="en-US" sz="2200" dirty="0" smtClean="0">
                <a:latin typeface="微軟正黑體" panose="020B0604030504040204" pitchFamily="34" charset="-120"/>
                <a:ea typeface="微軟正黑體" panose="020B0604030504040204" pitchFamily="34" charset="-120"/>
              </a:rPr>
              <a:t>使用者在選擇網路報價的情況下，實體商店可能有與網路價格適合的折扣優惠券。然後使用者可以直接在實體商店的收銀台要求折扣。</a:t>
            </a:r>
            <a:endParaRPr lang="en-US" altLang="zh-TW" sz="2200" dirty="0" smtClean="0">
              <a:latin typeface="微軟正黑體" panose="020B0604030504040204" pitchFamily="34" charset="-120"/>
              <a:ea typeface="微軟正黑體" panose="020B0604030504040204" pitchFamily="34" charset="-120"/>
            </a:endParaRPr>
          </a:p>
          <a:p>
            <a:r>
              <a:rPr lang="zh-TW" altLang="en-US" sz="2200" dirty="0" smtClean="0">
                <a:latin typeface="微軟正黑體" panose="020B0604030504040204" pitchFamily="34" charset="-120"/>
                <a:ea typeface="微軟正黑體" panose="020B0604030504040204" pitchFamily="34" charset="-120"/>
              </a:rPr>
              <a:t>在行動</a:t>
            </a:r>
            <a:r>
              <a:rPr lang="en-US" altLang="zh-TW" sz="2200" dirty="0" smtClean="0">
                <a:latin typeface="微軟正黑體" panose="020B0604030504040204" pitchFamily="34" charset="-120"/>
                <a:ea typeface="微軟正黑體" panose="020B0604030504040204" pitchFamily="34" charset="-120"/>
              </a:rPr>
              <a:t>App</a:t>
            </a:r>
            <a:r>
              <a:rPr lang="zh-TW" altLang="en-US" sz="2200" dirty="0" smtClean="0">
                <a:latin typeface="微軟正黑體" panose="020B0604030504040204" pitchFamily="34" charset="-120"/>
                <a:ea typeface="微軟正黑體" panose="020B0604030504040204" pitchFamily="34" charset="-120"/>
              </a:rPr>
              <a:t>中，當使用者按下“購買按鈕”的網路報價，會發出優惠券的通知</a:t>
            </a:r>
            <a:r>
              <a:rPr lang="zh-TW" altLang="en-US" sz="2200" dirty="0">
                <a:latin typeface="微軟正黑體" panose="020B0604030504040204" pitchFamily="34" charset="-120"/>
                <a:ea typeface="微軟正黑體" panose="020B0604030504040204" pitchFamily="34" charset="-120"/>
              </a:rPr>
              <a:t>。</a:t>
            </a:r>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 xmlns:p14="http://schemas.microsoft.com/office/powerpoint/2010/main" val="4096867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Conclusion</a:t>
            </a:r>
            <a:endParaRPr lang="zh-TW" altLang="en-US" dirty="0"/>
          </a:p>
        </p:txBody>
      </p:sp>
      <p:sp>
        <p:nvSpPr>
          <p:cNvPr id="3" name="內容版面配置區 2"/>
          <p:cNvSpPr>
            <a:spLocks noGrp="1"/>
          </p:cNvSpPr>
          <p:nvPr>
            <p:ph idx="1"/>
          </p:nvPr>
        </p:nvSpPr>
        <p:spPr>
          <a:xfrm>
            <a:off x="1154955" y="2603500"/>
            <a:ext cx="8761412" cy="4093514"/>
          </a:xfrm>
        </p:spPr>
        <p:txBody>
          <a:bodyPr>
            <a:normAutofit/>
          </a:bodyPr>
          <a:lstStyle/>
          <a:p>
            <a:r>
              <a:rPr lang="en-US" altLang="zh-TW" sz="2200" dirty="0" err="1" smtClean="0">
                <a:latin typeface="微軟正黑體" panose="020B0604030504040204" pitchFamily="34" charset="-120"/>
                <a:ea typeface="微軟正黑體" panose="020B0604030504040204" pitchFamily="34" charset="-120"/>
              </a:rPr>
              <a:t>Ubira</a:t>
            </a:r>
            <a:r>
              <a:rPr lang="zh-TW" altLang="en-US" sz="2200" dirty="0" smtClean="0">
                <a:latin typeface="微軟正黑體" panose="020B0604030504040204" pitchFamily="34" charset="-120"/>
                <a:ea typeface="微軟正黑體" panose="020B0604030504040204" pitchFamily="34" charset="-120"/>
              </a:rPr>
              <a:t>初始的執行可以在實體商店且無須進行大量的初始投資。</a:t>
            </a:r>
            <a:endParaRPr lang="en-US" altLang="zh-TW" sz="2200" dirty="0" smtClean="0">
              <a:latin typeface="微軟正黑體" panose="020B0604030504040204" pitchFamily="34" charset="-120"/>
              <a:ea typeface="微軟正黑體" panose="020B0604030504040204" pitchFamily="34" charset="-120"/>
            </a:endParaRPr>
          </a:p>
          <a:p>
            <a:r>
              <a:rPr lang="zh-TW" altLang="en-US" sz="2200" dirty="0" smtClean="0">
                <a:latin typeface="微軟正黑體" panose="020B0604030504040204" pitchFamily="34" charset="-120"/>
                <a:ea typeface="微軟正黑體" panose="020B0604030504040204" pitchFamily="34" charset="-120"/>
              </a:rPr>
              <a:t>主要貢獻：</a:t>
            </a:r>
            <a:endParaRPr lang="en-US" altLang="zh-TW" sz="2200" dirty="0" smtClean="0">
              <a:latin typeface="微軟正黑體" panose="020B0604030504040204" pitchFamily="34" charset="-120"/>
              <a:ea typeface="微軟正黑體" panose="020B0604030504040204" pitchFamily="34" charset="-120"/>
            </a:endParaRPr>
          </a:p>
          <a:p>
            <a:pPr lvl="1"/>
            <a:r>
              <a:rPr lang="zh-TW" altLang="en-US" sz="1800" dirty="0" smtClean="0">
                <a:latin typeface="微軟正黑體" panose="020B0604030504040204" pitchFamily="34" charset="-120"/>
                <a:ea typeface="微軟正黑體" panose="020B0604030504040204" pitchFamily="34" charset="-120"/>
              </a:rPr>
              <a:t>無縫的使用者體驗</a:t>
            </a:r>
            <a:endParaRPr lang="en-US" altLang="zh-TW" sz="1800" dirty="0" smtClean="0">
              <a:latin typeface="微軟正黑體" panose="020B0604030504040204" pitchFamily="34" charset="-120"/>
              <a:ea typeface="微軟正黑體" panose="020B0604030504040204" pitchFamily="34" charset="-120"/>
            </a:endParaRPr>
          </a:p>
          <a:p>
            <a:pPr lvl="1"/>
            <a:r>
              <a:rPr lang="zh-TW" altLang="en-US" sz="1800" dirty="0" smtClean="0">
                <a:latin typeface="微軟正黑體" panose="020B0604030504040204" pitchFamily="34" charset="-120"/>
                <a:ea typeface="微軟正黑體" panose="020B0604030504040204" pitchFamily="34" charset="-120"/>
              </a:rPr>
              <a:t>在</a:t>
            </a:r>
            <a:r>
              <a:rPr lang="en-US" altLang="zh-TW" sz="1800" dirty="0" err="1" smtClean="0">
                <a:latin typeface="微軟正黑體" panose="020B0604030504040204" pitchFamily="34" charset="-120"/>
                <a:ea typeface="微軟正黑體" panose="020B0604030504040204" pitchFamily="34" charset="-120"/>
              </a:rPr>
              <a:t>seamful</a:t>
            </a:r>
            <a:r>
              <a:rPr lang="zh-TW" altLang="en-US" sz="1800" dirty="0">
                <a:latin typeface="微軟正黑體" panose="020B0604030504040204" pitchFamily="34" charset="-120"/>
                <a:ea typeface="微軟正黑體" panose="020B0604030504040204" pitchFamily="34" charset="-120"/>
              </a:rPr>
              <a:t> </a:t>
            </a:r>
            <a:r>
              <a:rPr lang="en-US" altLang="zh-TW" sz="1800" dirty="0" smtClean="0">
                <a:latin typeface="微軟正黑體" panose="020B0604030504040204" pitchFamily="34" charset="-120"/>
                <a:ea typeface="微軟正黑體" panose="020B0604030504040204" pitchFamily="34" charset="-120"/>
              </a:rPr>
              <a:t>system</a:t>
            </a:r>
            <a:r>
              <a:rPr lang="zh-TW" altLang="en-US" sz="1800" dirty="0" smtClean="0">
                <a:latin typeface="微軟正黑體" panose="020B0604030504040204" pitchFamily="34" charset="-120"/>
                <a:ea typeface="微軟正黑體" panose="020B0604030504040204" pitchFamily="34" charset="-120"/>
              </a:rPr>
              <a:t>社記中不需昂貴的初始投資</a:t>
            </a:r>
            <a:r>
              <a:rPr lang="zh-TW" altLang="en-US" sz="1800" dirty="0">
                <a:latin typeface="微軟正黑體" panose="020B0604030504040204" pitchFamily="34" charset="-120"/>
                <a:ea typeface="微軟正黑體" panose="020B0604030504040204" pitchFamily="34" charset="-120"/>
              </a:rPr>
              <a:t>。</a:t>
            </a:r>
            <a:endParaRPr lang="en-US" altLang="zh-TW" sz="1800" dirty="0">
              <a:latin typeface="微軟正黑體" panose="020B0604030504040204" pitchFamily="34" charset="-120"/>
              <a:ea typeface="微軟正黑體" panose="020B0604030504040204" pitchFamily="34" charset="-120"/>
            </a:endParaRPr>
          </a:p>
          <a:p>
            <a:r>
              <a:rPr lang="zh-TW" altLang="en-US" sz="2200" dirty="0" smtClean="0">
                <a:latin typeface="微軟正黑體" panose="020B0604030504040204" pitchFamily="34" charset="-120"/>
                <a:ea typeface="微軟正黑體" panose="020B0604030504040204" pitchFamily="34" charset="-120"/>
              </a:rPr>
              <a:t>已執行的使用者前端</a:t>
            </a:r>
            <a:r>
              <a:rPr lang="en-US" altLang="zh-TW" sz="2200" dirty="0" smtClean="0">
                <a:latin typeface="微軟正黑體" panose="020B0604030504040204" pitchFamily="34" charset="-120"/>
                <a:ea typeface="微軟正黑體" panose="020B0604030504040204" pitchFamily="34" charset="-120"/>
              </a:rPr>
              <a:t>(user</a:t>
            </a:r>
            <a:r>
              <a:rPr lang="zh-TW" altLang="en-US" sz="2200" dirty="0" smtClean="0">
                <a:latin typeface="微軟正黑體" panose="020B0604030504040204" pitchFamily="34" charset="-120"/>
                <a:ea typeface="微軟正黑體" panose="020B0604030504040204" pitchFamily="34" charset="-120"/>
              </a:rPr>
              <a:t> </a:t>
            </a:r>
            <a:r>
              <a:rPr lang="en-US" altLang="zh-TW" sz="2200" dirty="0" smtClean="0">
                <a:latin typeface="微軟正黑體" panose="020B0604030504040204" pitchFamily="34" charset="-120"/>
                <a:ea typeface="微軟正黑體" panose="020B0604030504040204" pitchFamily="34" charset="-120"/>
              </a:rPr>
              <a:t>front-end)</a:t>
            </a:r>
            <a:r>
              <a:rPr lang="zh-TW" altLang="en-US" sz="2200" dirty="0" smtClean="0">
                <a:latin typeface="微軟正黑體" panose="020B0604030504040204" pitchFamily="34" charset="-120"/>
                <a:ea typeface="微軟正黑體" panose="020B0604030504040204" pitchFamily="34" charset="-120"/>
              </a:rPr>
              <a:t>：</a:t>
            </a:r>
            <a:endParaRPr lang="en-US" altLang="zh-TW" sz="2200" dirty="0" smtClean="0">
              <a:latin typeface="微軟正黑體" panose="020B0604030504040204" pitchFamily="34" charset="-120"/>
              <a:ea typeface="微軟正黑體" panose="020B0604030504040204" pitchFamily="34" charset="-120"/>
            </a:endParaRPr>
          </a:p>
          <a:p>
            <a:pPr lvl="1"/>
            <a:r>
              <a:rPr lang="en-US" altLang="zh-TW" sz="1800" dirty="0" smtClean="0">
                <a:latin typeface="微軟正黑體" panose="020B0604030504040204" pitchFamily="34" charset="-120"/>
                <a:ea typeface="微軟正黑體" panose="020B0604030504040204" pitchFamily="34" charset="-120"/>
              </a:rPr>
              <a:t>HTML5</a:t>
            </a:r>
            <a:r>
              <a:rPr lang="zh-TW" altLang="en-US" sz="1800" dirty="0" smtClean="0">
                <a:latin typeface="微軟正黑體" panose="020B0604030504040204" pitchFamily="34" charset="-120"/>
                <a:ea typeface="微軟正黑體" panose="020B0604030504040204" pitchFamily="34" charset="-120"/>
              </a:rPr>
              <a:t>技術</a:t>
            </a:r>
            <a:endParaRPr lang="en-US" altLang="zh-TW" sz="1800" dirty="0" smtClean="0">
              <a:latin typeface="微軟正黑體" panose="020B0604030504040204" pitchFamily="34" charset="-120"/>
              <a:ea typeface="微軟正黑體" panose="020B0604030504040204" pitchFamily="34" charset="-120"/>
            </a:endParaRPr>
          </a:p>
          <a:p>
            <a:pPr lvl="1"/>
            <a:r>
              <a:rPr lang="en-US" altLang="zh-TW" sz="1800" dirty="0" err="1" smtClean="0">
                <a:latin typeface="微軟正黑體" panose="020B0604030504040204" pitchFamily="34" charset="-120"/>
                <a:ea typeface="微軟正黑體" panose="020B0604030504040204" pitchFamily="34" charset="-120"/>
              </a:rPr>
              <a:t>iOS</a:t>
            </a:r>
            <a:r>
              <a:rPr lang="zh-TW" altLang="en-US" sz="1800" dirty="0" smtClean="0">
                <a:latin typeface="微軟正黑體" panose="020B0604030504040204" pitchFamily="34" charset="-120"/>
                <a:ea typeface="微軟正黑體" panose="020B0604030504040204" pitchFamily="34" charset="-120"/>
              </a:rPr>
              <a:t> </a:t>
            </a:r>
            <a:r>
              <a:rPr lang="en-US" altLang="zh-TW" sz="1800" dirty="0" smtClean="0">
                <a:latin typeface="微軟正黑體" panose="020B0604030504040204" pitchFamily="34" charset="-120"/>
                <a:ea typeface="微軟正黑體" panose="020B0604030504040204" pitchFamily="34" charset="-120"/>
              </a:rPr>
              <a:t>App</a:t>
            </a:r>
            <a:endParaRPr lang="en-US" altLang="zh-TW" sz="1800" dirty="0">
              <a:latin typeface="微軟正黑體" panose="020B0604030504040204" pitchFamily="34" charset="-120"/>
              <a:ea typeface="微軟正黑體" panose="020B0604030504040204" pitchFamily="34" charset="-120"/>
            </a:endParaRPr>
          </a:p>
          <a:p>
            <a:r>
              <a:rPr lang="zh-TW" altLang="en-US" sz="2200" dirty="0" smtClean="0">
                <a:latin typeface="微軟正黑體" panose="020B0604030504040204" pitchFamily="34" charset="-120"/>
                <a:ea typeface="微軟正黑體" panose="020B0604030504040204" pitchFamily="34" charset="-120"/>
              </a:rPr>
              <a:t>並且目前已在幾個商家使用。</a:t>
            </a:r>
            <a:endParaRPr lang="en-US" altLang="zh-TW" sz="2200" dirty="0" smtClean="0">
              <a:latin typeface="微軟正黑體" panose="020B0604030504040204" pitchFamily="34" charset="-120"/>
              <a:ea typeface="微軟正黑體" panose="020B0604030504040204" pitchFamily="34" charset="-120"/>
            </a:endParaRPr>
          </a:p>
          <a:p>
            <a:r>
              <a:rPr lang="zh-TW" altLang="en-US" sz="2200" dirty="0" smtClean="0">
                <a:latin typeface="微軟正黑體" panose="020B0604030504040204" pitchFamily="34" charset="-120"/>
                <a:ea typeface="微軟正黑體" panose="020B0604030504040204" pitchFamily="34" charset="-120"/>
              </a:rPr>
              <a:t>與幾個合作夥伴做專業研究的可能性</a:t>
            </a:r>
            <a:r>
              <a:rPr lang="zh-TW" altLang="en-US" sz="2200" dirty="0">
                <a:latin typeface="微軟正黑體" panose="020B0604030504040204" pitchFamily="34" charset="-120"/>
                <a:ea typeface="微軟正黑體" panose="020B0604030504040204" pitchFamily="34" charset="-120"/>
              </a:rPr>
              <a:t>。</a:t>
            </a:r>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 xmlns:p14="http://schemas.microsoft.com/office/powerpoint/2010/main" val="1587665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Reference</a:t>
            </a:r>
            <a:endParaRPr lang="zh-TW" altLang="en-US" dirty="0"/>
          </a:p>
        </p:txBody>
      </p:sp>
      <p:sp>
        <p:nvSpPr>
          <p:cNvPr id="3" name="內容版面配置區 2"/>
          <p:cNvSpPr>
            <a:spLocks noGrp="1"/>
          </p:cNvSpPr>
          <p:nvPr>
            <p:ph idx="1"/>
          </p:nvPr>
        </p:nvSpPr>
        <p:spPr/>
        <p:txBody>
          <a:bodyPr>
            <a:normAutofit/>
          </a:bodyPr>
          <a:lstStyle/>
          <a:p>
            <a:r>
              <a:rPr lang="en-US" altLang="zh-TW" sz="2200" dirty="0" err="1"/>
              <a:t>Ubira</a:t>
            </a:r>
            <a:r>
              <a:rPr lang="en-US" altLang="zh-TW" sz="2200" dirty="0"/>
              <a:t>: A Mobile Platform for an Integrated </a:t>
            </a:r>
            <a:r>
              <a:rPr lang="en-US" altLang="zh-TW" sz="2200" dirty="0" smtClean="0"/>
              <a:t>Online/Offline Shopping Experience, 2011</a:t>
            </a:r>
            <a:endParaRPr lang="zh-TW" altLang="en-US" sz="2200" dirty="0"/>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 xmlns:p14="http://schemas.microsoft.com/office/powerpoint/2010/main" val="1339479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a:bodyPr>
          <a:lstStyle/>
          <a:p>
            <a:pPr marL="0" indent="0" algn="ctr">
              <a:buNone/>
            </a:pPr>
            <a:endParaRPr lang="en-US" altLang="zh-TW" sz="3600" b="1" dirty="0" smtClean="0"/>
          </a:p>
          <a:p>
            <a:pPr marL="0" indent="0" algn="ctr">
              <a:buNone/>
            </a:pPr>
            <a:endParaRPr lang="en-US" altLang="zh-TW" sz="3600" b="1" dirty="0" smtClean="0"/>
          </a:p>
          <a:p>
            <a:pPr marL="0" indent="0" algn="ctr">
              <a:buNone/>
            </a:pPr>
            <a:r>
              <a:rPr lang="en-US" altLang="zh-TW" sz="4000" b="1" dirty="0" smtClean="0"/>
              <a:t>Thank you for listening</a:t>
            </a:r>
            <a:endParaRPr lang="zh-TW" altLang="en-US" sz="4000" b="1" dirty="0"/>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 xmlns:p14="http://schemas.microsoft.com/office/powerpoint/2010/main" val="1275417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Abstract</a:t>
            </a:r>
            <a:endParaRPr lang="zh-TW" altLang="en-US" dirty="0"/>
          </a:p>
        </p:txBody>
      </p:sp>
      <p:sp>
        <p:nvSpPr>
          <p:cNvPr id="3" name="內容版面配置區 2"/>
          <p:cNvSpPr>
            <a:spLocks noGrp="1"/>
          </p:cNvSpPr>
          <p:nvPr>
            <p:ph idx="1"/>
          </p:nvPr>
        </p:nvSpPr>
        <p:spPr/>
        <p:txBody>
          <a:bodyPr>
            <a:normAutofit/>
          </a:bodyPr>
          <a:lstStyle/>
          <a:p>
            <a:r>
              <a:rPr lang="zh-TW" altLang="en-US" sz="2200" dirty="0" smtClean="0">
                <a:latin typeface="微軟正黑體" panose="020B0604030504040204" pitchFamily="34" charset="-120"/>
                <a:ea typeface="微軟正黑體" panose="020B0604030504040204" pitchFamily="34" charset="-120"/>
              </a:rPr>
              <a:t>近年來，智慧型手機的購物程式的發展，使傳統實體商店面臨挑戰。</a:t>
            </a:r>
            <a:endParaRPr lang="en-US" altLang="zh-TW" sz="2200" dirty="0" smtClean="0">
              <a:latin typeface="微軟正黑體" panose="020B0604030504040204" pitchFamily="34" charset="-120"/>
              <a:ea typeface="微軟正黑體" panose="020B0604030504040204" pitchFamily="34" charset="-120"/>
            </a:endParaRPr>
          </a:p>
          <a:p>
            <a:r>
              <a:rPr lang="zh-TW" altLang="en-US" sz="2200" dirty="0" smtClean="0">
                <a:latin typeface="微軟正黑體" panose="020B0604030504040204" pitchFamily="34" charset="-120"/>
                <a:ea typeface="微軟正黑體" panose="020B0604030504040204" pitchFamily="34" charset="-120"/>
              </a:rPr>
              <a:t>開發</a:t>
            </a:r>
            <a:r>
              <a:rPr lang="en-US" altLang="zh-TW" sz="2200" dirty="0" err="1" smtClean="0">
                <a:latin typeface="微軟正黑體" panose="020B0604030504040204" pitchFamily="34" charset="-120"/>
                <a:ea typeface="微軟正黑體" panose="020B0604030504040204" pitchFamily="34" charset="-120"/>
              </a:rPr>
              <a:t>Ubira</a:t>
            </a:r>
            <a:r>
              <a:rPr lang="zh-TW" altLang="en-US" sz="2200" dirty="0" smtClean="0">
                <a:latin typeface="微軟正黑體" panose="020B0604030504040204" pitchFamily="34" charset="-120"/>
                <a:ea typeface="微軟正黑體" panose="020B0604030504040204" pitchFamily="34" charset="-120"/>
              </a:rPr>
              <a:t>服務平台，讓實體商店與網路商店有機會進行良性競爭</a:t>
            </a:r>
            <a:r>
              <a:rPr lang="zh-TW" altLang="en-US" sz="2200" dirty="0">
                <a:latin typeface="微軟正黑體" panose="020B0604030504040204" pitchFamily="34" charset="-120"/>
                <a:ea typeface="微軟正黑體" panose="020B0604030504040204" pitchFamily="34" charset="-120"/>
              </a:rPr>
              <a:t>。</a:t>
            </a:r>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 xmlns:p14="http://schemas.microsoft.com/office/powerpoint/2010/main" val="11013093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Introduction</a:t>
            </a:r>
            <a:endParaRPr lang="zh-TW" altLang="en-US" dirty="0"/>
          </a:p>
        </p:txBody>
      </p:sp>
      <p:sp>
        <p:nvSpPr>
          <p:cNvPr id="3" name="內容版面配置區 2"/>
          <p:cNvSpPr>
            <a:spLocks noGrp="1"/>
          </p:cNvSpPr>
          <p:nvPr>
            <p:ph idx="1"/>
          </p:nvPr>
        </p:nvSpPr>
        <p:spPr>
          <a:xfrm>
            <a:off x="1245107" y="2307285"/>
            <a:ext cx="8761412" cy="4132152"/>
          </a:xfrm>
        </p:spPr>
        <p:txBody>
          <a:bodyPr>
            <a:normAutofit/>
          </a:bodyPr>
          <a:lstStyle/>
          <a:p>
            <a:r>
              <a:rPr lang="zh-TW" altLang="en-US" sz="2200" dirty="0" smtClean="0">
                <a:latin typeface="微軟正黑體" panose="020B0604030504040204" pitchFamily="34" charset="-120"/>
                <a:ea typeface="微軟正黑體" panose="020B0604030504040204" pitchFamily="34" charset="-120"/>
              </a:rPr>
              <a:t>當今人生活在無所不在的運算環境中。</a:t>
            </a:r>
            <a:endParaRPr lang="en-US" altLang="zh-TW" sz="2200" dirty="0" smtClean="0">
              <a:latin typeface="微軟正黑體" panose="020B0604030504040204" pitchFamily="34" charset="-120"/>
              <a:ea typeface="微軟正黑體" panose="020B0604030504040204" pitchFamily="34" charset="-120"/>
            </a:endParaRPr>
          </a:p>
          <a:p>
            <a:r>
              <a:rPr lang="zh-TW" altLang="en-US" sz="2200" dirty="0" smtClean="0">
                <a:latin typeface="微軟正黑體" panose="020B0604030504040204" pitchFamily="34" charset="-120"/>
                <a:ea typeface="微軟正黑體" panose="020B0604030504040204" pitchFamily="34" charset="-120"/>
              </a:rPr>
              <a:t>智慧型手機的普及讓使用者根據各自需求，以</a:t>
            </a:r>
            <a:r>
              <a:rPr lang="zh-TW" altLang="en-US" sz="2200" dirty="0">
                <a:latin typeface="微軟正黑體" panose="020B0604030504040204" pitchFamily="34" charset="-120"/>
                <a:ea typeface="微軟正黑體" panose="020B0604030504040204" pitchFamily="34" charset="-120"/>
              </a:rPr>
              <a:t>線</a:t>
            </a:r>
            <a:r>
              <a:rPr lang="zh-TW" altLang="en-US" sz="2200" dirty="0" smtClean="0">
                <a:latin typeface="微軟正黑體" panose="020B0604030504040204" pitchFamily="34" charset="-120"/>
                <a:ea typeface="微軟正黑體" panose="020B0604030504040204" pitchFamily="34" charset="-120"/>
              </a:rPr>
              <a:t>上</a:t>
            </a:r>
            <a:r>
              <a:rPr lang="en-US" altLang="zh-TW" sz="2200" dirty="0" smtClean="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網路</a:t>
            </a:r>
            <a:r>
              <a:rPr lang="en-US" altLang="zh-TW" sz="2200" dirty="0" smtClean="0">
                <a:latin typeface="微軟正黑體" panose="020B0604030504040204" pitchFamily="34" charset="-120"/>
                <a:ea typeface="微軟正黑體" panose="020B0604030504040204" pitchFamily="34" charset="-120"/>
              </a:rPr>
              <a:t>)</a:t>
            </a:r>
            <a:r>
              <a:rPr lang="zh-TW" altLang="en-US" sz="2200" dirty="0" smtClean="0">
                <a:latin typeface="微軟正黑體" panose="020B0604030504040204" pitchFamily="34" charset="-120"/>
                <a:ea typeface="微軟正黑體" panose="020B0604030504040204" pitchFamily="34" charset="-120"/>
              </a:rPr>
              <a:t>與離線</a:t>
            </a:r>
            <a:r>
              <a:rPr lang="en-US" altLang="zh-TW" sz="2200" dirty="0" smtClean="0">
                <a:latin typeface="微軟正黑體" panose="020B0604030504040204" pitchFamily="34" charset="-120"/>
                <a:ea typeface="微軟正黑體" panose="020B0604030504040204" pitchFamily="34" charset="-120"/>
              </a:rPr>
              <a:t>(</a:t>
            </a:r>
            <a:r>
              <a:rPr lang="zh-TW" altLang="en-US" sz="2200" dirty="0" smtClean="0">
                <a:latin typeface="微軟正黑體" panose="020B0604030504040204" pitchFamily="34" charset="-120"/>
                <a:ea typeface="微軟正黑體" panose="020B0604030504040204" pitchFamily="34" charset="-120"/>
              </a:rPr>
              <a:t>實體</a:t>
            </a:r>
            <a:r>
              <a:rPr lang="en-US" altLang="zh-TW" sz="2200" dirty="0" smtClean="0">
                <a:latin typeface="微軟正黑體" panose="020B0604030504040204" pitchFamily="34" charset="-120"/>
                <a:ea typeface="微軟正黑體" panose="020B0604030504040204" pitchFamily="34" charset="-120"/>
              </a:rPr>
              <a:t>)</a:t>
            </a:r>
            <a:r>
              <a:rPr lang="zh-TW" altLang="en-US" sz="2200" dirty="0" smtClean="0">
                <a:latin typeface="微軟正黑體" panose="020B0604030504040204" pitchFamily="34" charset="-120"/>
                <a:ea typeface="微軟正黑體" panose="020B0604030504040204" pitchFamily="34" charset="-120"/>
              </a:rPr>
              <a:t>購物服務來提升購物的體驗。</a:t>
            </a:r>
            <a:endParaRPr lang="en-US" altLang="zh-TW" sz="2200" dirty="0" smtClean="0">
              <a:latin typeface="微軟正黑體" panose="020B0604030504040204" pitchFamily="34" charset="-120"/>
              <a:ea typeface="微軟正黑體" panose="020B0604030504040204" pitchFamily="34" charset="-120"/>
            </a:endParaRPr>
          </a:p>
          <a:p>
            <a:r>
              <a:rPr lang="zh-TW" altLang="en-US" sz="2200" dirty="0" smtClean="0">
                <a:latin typeface="微軟正黑體" panose="020B0604030504040204" pitchFamily="34" charset="-120"/>
                <a:ea typeface="微軟正黑體" panose="020B0604030504040204" pitchFamily="34" charset="-120"/>
              </a:rPr>
              <a:t>調查指出，</a:t>
            </a:r>
            <a:r>
              <a:rPr lang="en-US" altLang="zh-TW" sz="2200" dirty="0" smtClean="0">
                <a:latin typeface="微軟正黑體" panose="020B0604030504040204" pitchFamily="34" charset="-120"/>
                <a:ea typeface="微軟正黑體" panose="020B0604030504040204" pitchFamily="34" charset="-120"/>
              </a:rPr>
              <a:t>66%</a:t>
            </a:r>
            <a:r>
              <a:rPr lang="zh-TW" altLang="en-US" sz="2200" dirty="0" smtClean="0">
                <a:latin typeface="微軟正黑體" panose="020B0604030504040204" pitchFamily="34" charset="-120"/>
                <a:ea typeface="微軟正黑體" panose="020B0604030504040204" pitchFamily="34" charset="-120"/>
              </a:rPr>
              <a:t>的智慧型手機用戶會在商店購物時，以手機比較產品價格與服務。</a:t>
            </a:r>
            <a:endParaRPr lang="en-US" altLang="zh-TW" sz="2200" dirty="0" smtClean="0">
              <a:latin typeface="微軟正黑體" panose="020B0604030504040204" pitchFamily="34" charset="-120"/>
              <a:ea typeface="微軟正黑體" panose="020B0604030504040204" pitchFamily="34" charset="-120"/>
            </a:endParaRPr>
          </a:p>
          <a:p>
            <a:pPr lvl="1"/>
            <a:r>
              <a:rPr lang="zh-TW" altLang="en-US" sz="1800" dirty="0" smtClean="0">
                <a:latin typeface="微軟正黑體" panose="020B0604030504040204" pitchFamily="34" charset="-120"/>
                <a:ea typeface="微軟正黑體" panose="020B0604030504040204" pitchFamily="34" charset="-120"/>
              </a:rPr>
              <a:t>實體商店優點：可實際操作並評估產品</a:t>
            </a:r>
            <a:endParaRPr lang="en-US" altLang="zh-TW" sz="1800" dirty="0" smtClean="0">
              <a:latin typeface="微軟正黑體" panose="020B0604030504040204" pitchFamily="34" charset="-120"/>
              <a:ea typeface="微軟正黑體" panose="020B0604030504040204" pitchFamily="34" charset="-120"/>
            </a:endParaRPr>
          </a:p>
          <a:p>
            <a:pPr lvl="1"/>
            <a:r>
              <a:rPr lang="zh-TW" altLang="en-US" sz="1800" dirty="0" smtClean="0">
                <a:latin typeface="微軟正黑體" panose="020B0604030504040204" pitchFamily="34" charset="-120"/>
                <a:ea typeface="微軟正黑體" panose="020B0604030504040204" pitchFamily="34" charset="-120"/>
              </a:rPr>
              <a:t>網路商店優點：詳細的資訊以級更好的價格</a:t>
            </a:r>
            <a:endParaRPr lang="en-US" altLang="zh-TW" sz="1800" dirty="0">
              <a:latin typeface="微軟正黑體" panose="020B0604030504040204" pitchFamily="34" charset="-120"/>
              <a:ea typeface="微軟正黑體" panose="020B0604030504040204" pitchFamily="34" charset="-120"/>
            </a:endParaRPr>
          </a:p>
          <a:p>
            <a:r>
              <a:rPr lang="zh-TW" altLang="en-US" sz="2200" dirty="0" smtClean="0">
                <a:latin typeface="微軟正黑體" panose="020B0604030504040204" pitchFamily="34" charset="-120"/>
                <a:ea typeface="微軟正黑體" panose="020B0604030504040204" pitchFamily="34" charset="-120"/>
              </a:rPr>
              <a:t>此趨勢嚴重影響實體商店的傳統商業模式。</a:t>
            </a:r>
            <a:endParaRPr lang="en-US" altLang="zh-TW" sz="2200" dirty="0" smtClean="0">
              <a:latin typeface="微軟正黑體" panose="020B0604030504040204" pitchFamily="34" charset="-120"/>
              <a:ea typeface="微軟正黑體" panose="020B0604030504040204" pitchFamily="34" charset="-120"/>
            </a:endParaRPr>
          </a:p>
          <a:p>
            <a:r>
              <a:rPr lang="zh-TW" altLang="en-US" sz="2200" dirty="0" smtClean="0">
                <a:latin typeface="微軟正黑體" panose="020B0604030504040204" pitchFamily="34" charset="-120"/>
                <a:ea typeface="微軟正黑體" panose="020B0604030504040204" pitchFamily="34" charset="-120"/>
              </a:rPr>
              <a:t>提出</a:t>
            </a:r>
            <a:r>
              <a:rPr lang="en-US" altLang="zh-TW" sz="2200" dirty="0" err="1" smtClean="0">
                <a:latin typeface="微軟正黑體" panose="020B0604030504040204" pitchFamily="34" charset="-120"/>
                <a:ea typeface="微軟正黑體" panose="020B0604030504040204" pitchFamily="34" charset="-120"/>
              </a:rPr>
              <a:t>Ubira</a:t>
            </a:r>
            <a:r>
              <a:rPr lang="zh-TW" altLang="en-US" sz="2200" dirty="0" smtClean="0">
                <a:latin typeface="微軟正黑體" panose="020B0604030504040204" pitchFamily="34" charset="-120"/>
                <a:ea typeface="微軟正黑體" panose="020B0604030504040204" pitchFamily="34" charset="-120"/>
              </a:rPr>
              <a:t>平台，提供實體商店與其相同的行動平台發佈優惠券；消費者在店內若從網路購買商品，可得從屬費用</a:t>
            </a:r>
            <a:r>
              <a:rPr lang="en-US" altLang="zh-TW" sz="2200" dirty="0" smtClean="0">
                <a:latin typeface="微軟正黑體" panose="020B0604030504040204" pitchFamily="34" charset="-120"/>
                <a:ea typeface="微軟正黑體" panose="020B0604030504040204" pitchFamily="34" charset="-120"/>
              </a:rPr>
              <a:t>(affiliation</a:t>
            </a:r>
            <a:r>
              <a:rPr lang="zh-TW" altLang="en-US" sz="2200" dirty="0" smtClean="0">
                <a:latin typeface="微軟正黑體" panose="020B0604030504040204" pitchFamily="34" charset="-120"/>
                <a:ea typeface="微軟正黑體" panose="020B0604030504040204" pitchFamily="34" charset="-120"/>
              </a:rPr>
              <a:t> </a:t>
            </a:r>
            <a:r>
              <a:rPr lang="en-US" altLang="zh-TW" sz="2200" dirty="0" smtClean="0">
                <a:latin typeface="微軟正黑體" panose="020B0604030504040204" pitchFamily="34" charset="-120"/>
                <a:ea typeface="微軟正黑體" panose="020B0604030504040204" pitchFamily="34" charset="-120"/>
              </a:rPr>
              <a:t>fee)</a:t>
            </a:r>
            <a:endParaRPr lang="zh-TW" altLang="en-US" sz="2200"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 xmlns:p14="http://schemas.microsoft.com/office/powerpoint/2010/main" val="1476382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Design</a:t>
            </a:r>
            <a:r>
              <a:rPr lang="zh-TW" altLang="en-US" dirty="0" smtClean="0"/>
              <a:t> </a:t>
            </a:r>
            <a:r>
              <a:rPr lang="en-US" altLang="zh-TW" dirty="0" smtClean="0"/>
              <a:t>principles</a:t>
            </a:r>
            <a:endParaRPr lang="zh-TW" altLang="en-US" dirty="0"/>
          </a:p>
        </p:txBody>
      </p:sp>
      <p:pic>
        <p:nvPicPr>
          <p:cNvPr id="5" name="內容版面配置區 4"/>
          <p:cNvPicPr>
            <a:picLocks noGrp="1" noChangeAspect="1"/>
          </p:cNvPicPr>
          <p:nvPr>
            <p:ph idx="1"/>
          </p:nvPr>
        </p:nvPicPr>
        <p:blipFill>
          <a:blip r:embed="rId2"/>
          <a:stretch>
            <a:fillRect/>
          </a:stretch>
        </p:blipFill>
        <p:spPr>
          <a:xfrm>
            <a:off x="1154953" y="2167607"/>
            <a:ext cx="9524723" cy="4571320"/>
          </a:xfrm>
          <a:prstGeom prst="rect">
            <a:avLst/>
          </a:prstGeom>
        </p:spPr>
      </p:pic>
      <p:sp>
        <p:nvSpPr>
          <p:cNvPr id="4" name="投影片編號版面配置區 3"/>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 xmlns:p14="http://schemas.microsoft.com/office/powerpoint/2010/main" val="488085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Ubira</a:t>
            </a:r>
            <a:r>
              <a:rPr lang="zh-TW" altLang="en-US" dirty="0" smtClean="0"/>
              <a:t> </a:t>
            </a:r>
            <a:r>
              <a:rPr lang="en-US" altLang="zh-TW" dirty="0" smtClean="0"/>
              <a:t>system</a:t>
            </a:r>
            <a:r>
              <a:rPr lang="zh-TW" altLang="en-US" dirty="0" smtClean="0"/>
              <a:t> </a:t>
            </a:r>
            <a:r>
              <a:rPr lang="en-US" altLang="zh-TW" dirty="0" smtClean="0"/>
              <a:t>design</a:t>
            </a:r>
            <a:r>
              <a:rPr lang="zh-TW" altLang="en-US" dirty="0" smtClean="0"/>
              <a:t> </a:t>
            </a:r>
            <a:r>
              <a:rPr lang="en-US" altLang="zh-TW" dirty="0" smtClean="0"/>
              <a:t>&amp;</a:t>
            </a:r>
            <a:r>
              <a:rPr lang="zh-TW" altLang="en-US" dirty="0" smtClean="0"/>
              <a:t> </a:t>
            </a:r>
            <a:r>
              <a:rPr lang="en-US" altLang="zh-TW" dirty="0" smtClean="0"/>
              <a:t>Implementation</a:t>
            </a:r>
            <a:endParaRPr lang="zh-TW" altLang="en-US" dirty="0"/>
          </a:p>
        </p:txBody>
      </p:sp>
      <p:sp>
        <p:nvSpPr>
          <p:cNvPr id="3" name="內容版面配置區 2"/>
          <p:cNvSpPr>
            <a:spLocks noGrp="1"/>
          </p:cNvSpPr>
          <p:nvPr>
            <p:ph idx="1"/>
          </p:nvPr>
        </p:nvSpPr>
        <p:spPr>
          <a:xfrm>
            <a:off x="1661375" y="2279561"/>
            <a:ext cx="8641721" cy="3740239"/>
          </a:xfrm>
        </p:spPr>
        <p:txBody>
          <a:bodyPr>
            <a:normAutofit/>
          </a:bodyPr>
          <a:lstStyle/>
          <a:p>
            <a:r>
              <a:rPr lang="zh-TW" altLang="en-US" sz="2200" dirty="0" smtClean="0">
                <a:latin typeface="微軟正黑體" panose="020B0604030504040204" pitchFamily="34" charset="-120"/>
                <a:ea typeface="微軟正黑體" panose="020B0604030504040204" pitchFamily="34" charset="-120"/>
              </a:rPr>
              <a:t>當使用者在實體商店進行“</a:t>
            </a:r>
            <a:r>
              <a:rPr lang="en-US" altLang="zh-TW" sz="2200" dirty="0" smtClean="0">
                <a:latin typeface="微軟正黑體" panose="020B0604030504040204" pitchFamily="34" charset="-120"/>
                <a:ea typeface="微軟正黑體" panose="020B0604030504040204" pitchFamily="34" charset="-120"/>
              </a:rPr>
              <a:t>Check-in</a:t>
            </a:r>
            <a:r>
              <a:rPr lang="zh-TW" altLang="en-US" sz="2200" dirty="0" smtClean="0">
                <a:latin typeface="微軟正黑體" panose="020B0604030504040204" pitchFamily="34" charset="-120"/>
                <a:ea typeface="微軟正黑體" panose="020B0604030504040204" pitchFamily="34" charset="-120"/>
              </a:rPr>
              <a:t>”</a:t>
            </a:r>
            <a:r>
              <a:rPr lang="en-US" altLang="zh-TW" sz="2200" dirty="0" smtClean="0">
                <a:latin typeface="微軟正黑體" panose="020B0604030504040204" pitchFamily="34" charset="-120"/>
                <a:ea typeface="微軟正黑體" panose="020B0604030504040204" pitchFamily="34" charset="-120"/>
              </a:rPr>
              <a:t>(GPS-based)</a:t>
            </a:r>
            <a:r>
              <a:rPr lang="zh-TW" altLang="en-US" sz="2200" dirty="0" smtClean="0">
                <a:latin typeface="微軟正黑體" panose="020B0604030504040204" pitchFamily="34" charset="-120"/>
                <a:ea typeface="微軟正黑體" panose="020B0604030504040204" pitchFamily="34" charset="-120"/>
              </a:rPr>
              <a:t>的動作時，</a:t>
            </a:r>
            <a:r>
              <a:rPr lang="en-US" altLang="zh-TW" sz="2200" dirty="0" err="1" smtClean="0">
                <a:latin typeface="微軟正黑體" panose="020B0604030504040204" pitchFamily="34" charset="-120"/>
                <a:ea typeface="微軟正黑體" panose="020B0604030504040204" pitchFamily="34" charset="-120"/>
              </a:rPr>
              <a:t>Ubira</a:t>
            </a:r>
            <a:r>
              <a:rPr lang="zh-TW" altLang="en-US" sz="2200" dirty="0" smtClean="0">
                <a:latin typeface="微軟正黑體" panose="020B0604030504040204" pitchFamily="34" charset="-120"/>
                <a:ea typeface="微軟正黑體" panose="020B0604030504040204" pitchFamily="34" charset="-120"/>
              </a:rPr>
              <a:t>平台讓實體商店進行優惠券發放的服務</a:t>
            </a:r>
            <a:r>
              <a:rPr lang="en-US" altLang="zh-TW" sz="2200" dirty="0" smtClean="0">
                <a:latin typeface="微軟正黑體" panose="020B0604030504040204" pitchFamily="34" charset="-120"/>
                <a:ea typeface="微軟正黑體" panose="020B0604030504040204" pitchFamily="34" charset="-120"/>
              </a:rPr>
              <a:t>(coupon</a:t>
            </a:r>
            <a:r>
              <a:rPr lang="zh-TW" altLang="en-US" sz="2200" dirty="0" smtClean="0">
                <a:latin typeface="微軟正黑體" panose="020B0604030504040204" pitchFamily="34" charset="-120"/>
                <a:ea typeface="微軟正黑體" panose="020B0604030504040204" pitchFamily="34" charset="-120"/>
              </a:rPr>
              <a:t> </a:t>
            </a:r>
            <a:r>
              <a:rPr lang="en-US" altLang="zh-TW" sz="2200" dirty="0" smtClean="0">
                <a:latin typeface="微軟正黑體" panose="020B0604030504040204" pitchFamily="34" charset="-120"/>
                <a:ea typeface="微軟正黑體" panose="020B0604030504040204" pitchFamily="34" charset="-120"/>
              </a:rPr>
              <a:t>issuing</a:t>
            </a:r>
            <a:r>
              <a:rPr lang="zh-TW" altLang="en-US" sz="2200" dirty="0" smtClean="0">
                <a:latin typeface="微軟正黑體" panose="020B0604030504040204" pitchFamily="34" charset="-120"/>
                <a:ea typeface="微軟正黑體" panose="020B0604030504040204" pitchFamily="34" charset="-120"/>
              </a:rPr>
              <a:t> </a:t>
            </a:r>
            <a:r>
              <a:rPr lang="en-US" altLang="zh-TW" sz="2200" dirty="0" smtClean="0">
                <a:latin typeface="微軟正黑體" panose="020B0604030504040204" pitchFamily="34" charset="-120"/>
                <a:ea typeface="微軟正黑體" panose="020B0604030504040204" pitchFamily="34" charset="-120"/>
              </a:rPr>
              <a:t>service,</a:t>
            </a:r>
            <a:r>
              <a:rPr lang="zh-TW" altLang="en-US" sz="2200" dirty="0" smtClean="0">
                <a:latin typeface="微軟正黑體" panose="020B0604030504040204" pitchFamily="34" charset="-120"/>
                <a:ea typeface="微軟正黑體" panose="020B0604030504040204" pitchFamily="34" charset="-120"/>
              </a:rPr>
              <a:t> </a:t>
            </a:r>
            <a:r>
              <a:rPr lang="en-US" altLang="zh-TW" sz="2200" dirty="0" smtClean="0">
                <a:latin typeface="微軟正黑體" panose="020B0604030504040204" pitchFamily="34" charset="-120"/>
                <a:ea typeface="微軟正黑體" panose="020B0604030504040204" pitchFamily="34" charset="-120"/>
              </a:rPr>
              <a:t>CIS)</a:t>
            </a:r>
            <a:r>
              <a:rPr lang="zh-TW" altLang="en-US" sz="2200" dirty="0" smtClean="0">
                <a:latin typeface="微軟正黑體" panose="020B0604030504040204" pitchFamily="34" charset="-120"/>
                <a:ea typeface="微軟正黑體" panose="020B0604030504040204" pitchFamily="34" charset="-120"/>
              </a:rPr>
              <a:t>。</a:t>
            </a:r>
            <a:endParaRPr lang="en-US" altLang="zh-TW" sz="2200" dirty="0" smtClean="0">
              <a:latin typeface="微軟正黑體" panose="020B0604030504040204" pitchFamily="34" charset="-120"/>
              <a:ea typeface="微軟正黑體" panose="020B0604030504040204" pitchFamily="34" charset="-120"/>
            </a:endParaRPr>
          </a:p>
          <a:p>
            <a:r>
              <a:rPr lang="en-US" altLang="zh-TW" sz="2200" dirty="0" smtClean="0">
                <a:latin typeface="微軟正黑體" panose="020B0604030504040204" pitchFamily="34" charset="-120"/>
                <a:ea typeface="微軟正黑體" panose="020B0604030504040204" pitchFamily="34" charset="-120"/>
              </a:rPr>
              <a:t>CIS</a:t>
            </a:r>
            <a:r>
              <a:rPr lang="zh-TW" altLang="en-US" sz="2200" dirty="0" smtClean="0">
                <a:latin typeface="微軟正黑體" panose="020B0604030504040204" pitchFamily="34" charset="-120"/>
                <a:ea typeface="微軟正黑體" panose="020B0604030504040204" pitchFamily="34" charset="-120"/>
              </a:rPr>
              <a:t>接收使用者掃描商品的即時資訊，根據接收的資料，</a:t>
            </a:r>
            <a:r>
              <a:rPr lang="en-US" altLang="zh-TW" sz="2200" dirty="0" smtClean="0">
                <a:latin typeface="微軟正黑體" panose="020B0604030504040204" pitchFamily="34" charset="-120"/>
                <a:ea typeface="微軟正黑體" panose="020B0604030504040204" pitchFamily="34" charset="-120"/>
              </a:rPr>
              <a:t>CIS</a:t>
            </a:r>
            <a:r>
              <a:rPr lang="zh-TW" altLang="en-US" sz="2200" dirty="0" smtClean="0">
                <a:latin typeface="微軟正黑體" panose="020B0604030504040204" pitchFamily="34" charset="-120"/>
                <a:ea typeface="微軟正黑體" panose="020B0604030504040204" pitchFamily="34" charset="-120"/>
              </a:rPr>
              <a:t>的演算法經過計算判斷是否實體商店需要發行折扣優惠券給特定使用者。</a:t>
            </a:r>
            <a:endParaRPr lang="en-US" altLang="zh-TW" sz="2200" dirty="0" smtClean="0">
              <a:latin typeface="微軟正黑體" panose="020B0604030504040204" pitchFamily="34" charset="-120"/>
              <a:ea typeface="微軟正黑體" panose="020B0604030504040204" pitchFamily="34" charset="-120"/>
            </a:endParaRPr>
          </a:p>
          <a:p>
            <a:r>
              <a:rPr lang="zh-TW" altLang="en-US" sz="2200" dirty="0" smtClean="0">
                <a:latin typeface="微軟正黑體" panose="020B0604030504040204" pitchFamily="34" charset="-120"/>
                <a:ea typeface="微軟正黑體" panose="020B0604030504040204" pitchFamily="34" charset="-120"/>
              </a:rPr>
              <a:t>在使用者進行線上購買前，優惠券會通過</a:t>
            </a:r>
            <a:r>
              <a:rPr lang="en-US" altLang="zh-TW" sz="2200" dirty="0" err="1" smtClean="0">
                <a:latin typeface="微軟正黑體" panose="020B0604030504040204" pitchFamily="34" charset="-120"/>
                <a:ea typeface="微軟正黑體" panose="020B0604030504040204" pitchFamily="34" charset="-120"/>
              </a:rPr>
              <a:t>Ubira</a:t>
            </a:r>
            <a:r>
              <a:rPr lang="zh-TW" altLang="en-US" sz="2200" dirty="0">
                <a:latin typeface="微軟正黑體" panose="020B0604030504040204" pitchFamily="34" charset="-120"/>
                <a:ea typeface="微軟正黑體" panose="020B0604030504040204" pitchFamily="34" charset="-120"/>
              </a:rPr>
              <a:t> </a:t>
            </a:r>
            <a:r>
              <a:rPr lang="en-US" altLang="zh-TW" sz="2200" dirty="0" smtClean="0">
                <a:latin typeface="微軟正黑體" panose="020B0604030504040204" pitchFamily="34" charset="-120"/>
                <a:ea typeface="微軟正黑體" panose="020B0604030504040204" pitchFamily="34" charset="-120"/>
              </a:rPr>
              <a:t>app</a:t>
            </a:r>
            <a:r>
              <a:rPr lang="zh-TW" altLang="en-US" sz="2200" dirty="0" smtClean="0">
                <a:latin typeface="微軟正黑體" panose="020B0604030504040204" pitchFamily="34" charset="-120"/>
                <a:ea typeface="微軟正黑體" panose="020B0604030504040204" pitchFamily="34" charset="-120"/>
              </a:rPr>
              <a:t>發放。</a:t>
            </a:r>
            <a:endParaRPr lang="en-US" altLang="zh-TW" sz="2200" dirty="0" smtClean="0">
              <a:latin typeface="微軟正黑體" panose="020B0604030504040204" pitchFamily="34" charset="-120"/>
              <a:ea typeface="微軟正黑體" panose="020B0604030504040204" pitchFamily="34" charset="-120"/>
            </a:endParaRPr>
          </a:p>
          <a:p>
            <a:r>
              <a:rPr lang="zh-TW" altLang="en-US" sz="2200" dirty="0" smtClean="0">
                <a:latin typeface="微軟正黑體" panose="020B0604030504040204" pitchFamily="34" charset="-120"/>
                <a:ea typeface="微軟正黑體" panose="020B0604030504040204" pitchFamily="34" charset="-120"/>
              </a:rPr>
              <a:t>當使用者從實體商店掃描商品，而從線上購買，此交易會被標記為</a:t>
            </a:r>
            <a:r>
              <a:rPr lang="en-US" altLang="zh-TW" sz="2200" dirty="0" err="1" smtClean="0">
                <a:latin typeface="微軟正黑體" panose="020B0604030504040204" pitchFamily="34" charset="-120"/>
                <a:ea typeface="微軟正黑體" panose="020B0604030504040204" pitchFamily="34" charset="-120"/>
              </a:rPr>
              <a:t>affliation</a:t>
            </a:r>
            <a:r>
              <a:rPr lang="en-US" altLang="zh-TW" sz="2200" dirty="0" smtClean="0">
                <a:latin typeface="微軟正黑體" panose="020B0604030504040204" pitchFamily="34" charset="-120"/>
                <a:ea typeface="微軟正黑體" panose="020B0604030504040204" pitchFamily="34" charset="-120"/>
              </a:rPr>
              <a:t> sale(</a:t>
            </a:r>
            <a:r>
              <a:rPr lang="zh-TW" altLang="en-US" sz="2200" dirty="0" smtClean="0">
                <a:latin typeface="微軟正黑體" panose="020B0604030504040204" pitchFamily="34" charset="-120"/>
                <a:ea typeface="微軟正黑體" panose="020B0604030504040204" pitchFamily="34" charset="-120"/>
              </a:rPr>
              <a:t>從屬銷售</a:t>
            </a:r>
            <a:r>
              <a:rPr lang="en-US" altLang="zh-TW" sz="2200" dirty="0" smtClean="0">
                <a:latin typeface="微軟正黑體" panose="020B0604030504040204" pitchFamily="34" charset="-120"/>
                <a:ea typeface="微軟正黑體" panose="020B0604030504040204" pitchFamily="34" charset="-120"/>
              </a:rPr>
              <a:t>)</a:t>
            </a:r>
            <a:r>
              <a:rPr lang="zh-TW" altLang="en-US" sz="2200" dirty="0" smtClean="0">
                <a:latin typeface="微軟正黑體" panose="020B0604030504040204" pitchFamily="34" charset="-120"/>
                <a:ea typeface="微軟正黑體" panose="020B0604030504040204" pitchFamily="34" charset="-120"/>
              </a:rPr>
              <a:t>，實體商店可從每筆線上購買中獲得</a:t>
            </a:r>
            <a:r>
              <a:rPr lang="en-US" altLang="zh-TW" sz="2200" dirty="0" smtClean="0">
                <a:latin typeface="微軟正黑體" panose="020B0604030504040204" pitchFamily="34" charset="-120"/>
                <a:ea typeface="微軟正黑體" panose="020B0604030504040204" pitchFamily="34" charset="-120"/>
              </a:rPr>
              <a:t>affiliation</a:t>
            </a:r>
            <a:r>
              <a:rPr lang="zh-TW" altLang="en-US" sz="2200" dirty="0" smtClean="0">
                <a:latin typeface="微軟正黑體" panose="020B0604030504040204" pitchFamily="34" charset="-120"/>
                <a:ea typeface="微軟正黑體" panose="020B0604030504040204" pitchFamily="34" charset="-120"/>
              </a:rPr>
              <a:t> </a:t>
            </a:r>
            <a:r>
              <a:rPr lang="en-US" altLang="zh-TW" sz="2200" dirty="0" smtClean="0">
                <a:latin typeface="微軟正黑體" panose="020B0604030504040204" pitchFamily="34" charset="-120"/>
                <a:ea typeface="微軟正黑體" panose="020B0604030504040204" pitchFamily="34" charset="-120"/>
              </a:rPr>
              <a:t>fee(</a:t>
            </a:r>
            <a:r>
              <a:rPr lang="zh-TW" altLang="en-US" sz="2200" dirty="0" smtClean="0">
                <a:latin typeface="微軟正黑體" panose="020B0604030504040204" pitchFamily="34" charset="-120"/>
                <a:ea typeface="微軟正黑體" panose="020B0604030504040204" pitchFamily="34" charset="-120"/>
              </a:rPr>
              <a:t>從屬費用</a:t>
            </a:r>
            <a:r>
              <a:rPr lang="en-US" altLang="zh-TW" sz="2200" dirty="0" smtClean="0">
                <a:latin typeface="微軟正黑體" panose="020B0604030504040204" pitchFamily="34" charset="-120"/>
                <a:ea typeface="微軟正黑體" panose="020B0604030504040204" pitchFamily="34" charset="-120"/>
              </a:rPr>
              <a:t>)</a:t>
            </a:r>
            <a:r>
              <a:rPr lang="zh-TW" altLang="en-US" sz="2200" dirty="0" smtClean="0">
                <a:latin typeface="微軟正黑體" panose="020B0604030504040204" pitchFamily="34" charset="-120"/>
                <a:ea typeface="微軟正黑體" panose="020B0604030504040204" pitchFamily="34" charset="-120"/>
              </a:rPr>
              <a:t>。</a:t>
            </a:r>
            <a:endParaRPr lang="zh-TW" altLang="en-US" sz="2200"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 xmlns:p14="http://schemas.microsoft.com/office/powerpoint/2010/main" val="472331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a:t>Ubira</a:t>
            </a:r>
            <a:r>
              <a:rPr lang="zh-TW" altLang="en-US" dirty="0"/>
              <a:t> </a:t>
            </a:r>
            <a:r>
              <a:rPr lang="en-US" altLang="zh-TW" dirty="0"/>
              <a:t>system</a:t>
            </a:r>
            <a:r>
              <a:rPr lang="zh-TW" altLang="en-US" dirty="0"/>
              <a:t> </a:t>
            </a:r>
            <a:r>
              <a:rPr lang="en-US" altLang="zh-TW" dirty="0"/>
              <a:t>design</a:t>
            </a:r>
            <a:r>
              <a:rPr lang="zh-TW" altLang="en-US" dirty="0"/>
              <a:t> </a:t>
            </a:r>
            <a:r>
              <a:rPr lang="en-US" altLang="zh-TW" dirty="0"/>
              <a:t>&amp;</a:t>
            </a:r>
            <a:r>
              <a:rPr lang="zh-TW" altLang="en-US" dirty="0"/>
              <a:t> </a:t>
            </a:r>
            <a:r>
              <a:rPr lang="en-US" altLang="zh-TW" dirty="0"/>
              <a:t>Implementation</a:t>
            </a:r>
            <a:endParaRPr lang="zh-TW" altLang="en-US" dirty="0"/>
          </a:p>
        </p:txBody>
      </p:sp>
      <p:sp>
        <p:nvSpPr>
          <p:cNvPr id="3" name="內容版面配置區 2"/>
          <p:cNvSpPr>
            <a:spLocks noGrp="1"/>
          </p:cNvSpPr>
          <p:nvPr>
            <p:ph idx="1"/>
          </p:nvPr>
        </p:nvSpPr>
        <p:spPr/>
        <p:txBody>
          <a:bodyPr/>
          <a:lstStyle/>
          <a:p>
            <a:endParaRPr lang="zh-TW" altLang="en-US" dirty="0"/>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6</a:t>
            </a:fld>
            <a:endParaRPr lang="en-US" dirty="0"/>
          </a:p>
        </p:txBody>
      </p:sp>
      <p:sp>
        <p:nvSpPr>
          <p:cNvPr id="6" name="圓角矩形 5"/>
          <p:cNvSpPr/>
          <p:nvPr/>
        </p:nvSpPr>
        <p:spPr>
          <a:xfrm>
            <a:off x="1906073" y="3500281"/>
            <a:ext cx="2459865" cy="81136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err="1"/>
              <a:t>Ubira</a:t>
            </a:r>
            <a:r>
              <a:rPr lang="en-US" altLang="zh-TW" sz="2400" dirty="0"/>
              <a:t> </a:t>
            </a:r>
            <a:r>
              <a:rPr lang="en-US" altLang="zh-TW" sz="2400" dirty="0" smtClean="0"/>
              <a:t>platform</a:t>
            </a:r>
            <a:endParaRPr lang="zh-TW" altLang="en-US" sz="2400" dirty="0"/>
          </a:p>
        </p:txBody>
      </p:sp>
      <p:sp>
        <p:nvSpPr>
          <p:cNvPr id="7" name="圓角矩形 6"/>
          <p:cNvSpPr/>
          <p:nvPr/>
        </p:nvSpPr>
        <p:spPr>
          <a:xfrm>
            <a:off x="5793347" y="2197815"/>
            <a:ext cx="2459865" cy="81136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smtClean="0"/>
              <a:t>Users </a:t>
            </a:r>
          </a:p>
          <a:p>
            <a:pPr algn="ctr"/>
            <a:r>
              <a:rPr lang="en-US" altLang="zh-TW" sz="2400" dirty="0" smtClean="0"/>
              <a:t>front-end</a:t>
            </a:r>
            <a:endParaRPr lang="zh-TW" altLang="en-US" sz="2400" dirty="0"/>
          </a:p>
        </p:txBody>
      </p:sp>
      <p:sp>
        <p:nvSpPr>
          <p:cNvPr id="8" name="圓角矩形 7"/>
          <p:cNvSpPr/>
          <p:nvPr/>
        </p:nvSpPr>
        <p:spPr>
          <a:xfrm>
            <a:off x="5793346" y="3500281"/>
            <a:ext cx="2459865" cy="81136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smtClean="0"/>
              <a:t>Offline Shop Front-end</a:t>
            </a:r>
            <a:endParaRPr lang="zh-TW" altLang="en-US" sz="2400" dirty="0"/>
          </a:p>
        </p:txBody>
      </p:sp>
      <p:sp>
        <p:nvSpPr>
          <p:cNvPr id="9" name="圓角矩形 8"/>
          <p:cNvSpPr/>
          <p:nvPr/>
        </p:nvSpPr>
        <p:spPr>
          <a:xfrm>
            <a:off x="5793346" y="4802746"/>
            <a:ext cx="2459865" cy="81136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err="1"/>
              <a:t>Ubira</a:t>
            </a:r>
            <a:r>
              <a:rPr lang="en-US" altLang="zh-TW" sz="2400" dirty="0"/>
              <a:t> </a:t>
            </a:r>
            <a:endParaRPr lang="en-US" altLang="zh-TW" sz="2400" dirty="0" smtClean="0"/>
          </a:p>
          <a:p>
            <a:pPr algn="ctr"/>
            <a:r>
              <a:rPr lang="en-US" altLang="zh-TW" sz="2400" dirty="0" smtClean="0"/>
              <a:t>Back-end</a:t>
            </a:r>
            <a:endParaRPr lang="zh-TW" altLang="en-US" sz="2400" dirty="0"/>
          </a:p>
        </p:txBody>
      </p:sp>
      <p:cxnSp>
        <p:nvCxnSpPr>
          <p:cNvPr id="11" name="直線接點 10"/>
          <p:cNvCxnSpPr>
            <a:stCxn id="6" idx="3"/>
            <a:endCxn id="7" idx="1"/>
          </p:cNvCxnSpPr>
          <p:nvPr/>
        </p:nvCxnSpPr>
        <p:spPr>
          <a:xfrm flipV="1">
            <a:off x="4365938" y="2603500"/>
            <a:ext cx="1427409" cy="130246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a:stCxn id="6" idx="3"/>
            <a:endCxn id="8" idx="1"/>
          </p:cNvCxnSpPr>
          <p:nvPr/>
        </p:nvCxnSpPr>
        <p:spPr>
          <a:xfrm>
            <a:off x="4365938" y="3905966"/>
            <a:ext cx="1427408"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a:endCxn id="9" idx="1"/>
          </p:cNvCxnSpPr>
          <p:nvPr/>
        </p:nvCxnSpPr>
        <p:spPr>
          <a:xfrm>
            <a:off x="4365937" y="3873359"/>
            <a:ext cx="1427409" cy="1335072"/>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21" name="文字方塊 20"/>
          <p:cNvSpPr txBox="1"/>
          <p:nvPr/>
        </p:nvSpPr>
        <p:spPr>
          <a:xfrm>
            <a:off x="8462107" y="2166793"/>
            <a:ext cx="2728632" cy="923330"/>
          </a:xfrm>
          <a:prstGeom prst="rect">
            <a:avLst/>
          </a:prstGeom>
          <a:noFill/>
        </p:spPr>
        <p:txBody>
          <a:bodyPr wrap="none" rtlCol="0">
            <a:spAutoFit/>
          </a:bodyPr>
          <a:lstStyle/>
          <a:p>
            <a:r>
              <a:rPr lang="en-US" altLang="zh-TW" dirty="0" smtClean="0"/>
              <a:t>OS native</a:t>
            </a:r>
          </a:p>
          <a:p>
            <a:r>
              <a:rPr lang="en-US" altLang="zh-TW" dirty="0" smtClean="0"/>
              <a:t>iOS+HTML5 hybrid</a:t>
            </a:r>
          </a:p>
          <a:p>
            <a:r>
              <a:rPr lang="en-US" altLang="zh-TW" dirty="0" smtClean="0"/>
              <a:t>Android+HTML5 hybrid</a:t>
            </a:r>
            <a:endParaRPr lang="zh-TW" altLang="en-US" dirty="0"/>
          </a:p>
        </p:txBody>
      </p:sp>
      <p:sp>
        <p:nvSpPr>
          <p:cNvPr id="22" name="文字方塊 21"/>
          <p:cNvSpPr txBox="1"/>
          <p:nvPr/>
        </p:nvSpPr>
        <p:spPr>
          <a:xfrm>
            <a:off x="8462107" y="3721299"/>
            <a:ext cx="1561646" cy="369332"/>
          </a:xfrm>
          <a:prstGeom prst="rect">
            <a:avLst/>
          </a:prstGeom>
          <a:noFill/>
        </p:spPr>
        <p:txBody>
          <a:bodyPr wrap="none" rtlCol="0">
            <a:spAutoFit/>
          </a:bodyPr>
          <a:lstStyle/>
          <a:p>
            <a:r>
              <a:rPr lang="en-US" altLang="zh-TW" dirty="0" smtClean="0"/>
              <a:t>Web service</a:t>
            </a:r>
            <a:endParaRPr lang="zh-TW" altLang="en-US" dirty="0"/>
          </a:p>
        </p:txBody>
      </p:sp>
      <p:sp>
        <p:nvSpPr>
          <p:cNvPr id="23" name="文字方塊 22"/>
          <p:cNvSpPr txBox="1"/>
          <p:nvPr/>
        </p:nvSpPr>
        <p:spPr>
          <a:xfrm>
            <a:off x="8462107" y="5023764"/>
            <a:ext cx="1435008" cy="369332"/>
          </a:xfrm>
          <a:prstGeom prst="rect">
            <a:avLst/>
          </a:prstGeom>
          <a:noFill/>
        </p:spPr>
        <p:txBody>
          <a:bodyPr wrap="none" rtlCol="0">
            <a:spAutoFit/>
          </a:bodyPr>
          <a:lstStyle/>
          <a:p>
            <a:r>
              <a:rPr lang="en-US" altLang="zh-TW" dirty="0" smtClean="0"/>
              <a:t>Web server</a:t>
            </a:r>
            <a:endParaRPr lang="zh-TW" altLang="en-US" dirty="0"/>
          </a:p>
        </p:txBody>
      </p:sp>
    </p:spTree>
    <p:extLst>
      <p:ext uri="{BB962C8B-B14F-4D97-AF65-F5344CB8AC3E}">
        <p14:creationId xmlns="" xmlns:p14="http://schemas.microsoft.com/office/powerpoint/2010/main" val="2156044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a:t>Ubira</a:t>
            </a:r>
            <a:r>
              <a:rPr lang="zh-TW" altLang="en-US" dirty="0"/>
              <a:t> </a:t>
            </a:r>
            <a:r>
              <a:rPr lang="en-US" altLang="zh-TW" dirty="0"/>
              <a:t>system</a:t>
            </a:r>
            <a:r>
              <a:rPr lang="zh-TW" altLang="en-US" dirty="0"/>
              <a:t> </a:t>
            </a:r>
            <a:r>
              <a:rPr lang="en-US" altLang="zh-TW" dirty="0"/>
              <a:t>design</a:t>
            </a:r>
            <a:r>
              <a:rPr lang="zh-TW" altLang="en-US" dirty="0"/>
              <a:t> </a:t>
            </a:r>
            <a:r>
              <a:rPr lang="en-US" altLang="zh-TW" dirty="0"/>
              <a:t>&amp;</a:t>
            </a:r>
            <a:r>
              <a:rPr lang="zh-TW" altLang="en-US" dirty="0"/>
              <a:t> </a:t>
            </a:r>
            <a:r>
              <a:rPr lang="en-US" altLang="zh-TW" dirty="0"/>
              <a:t>Implementation</a:t>
            </a:r>
            <a:endParaRPr lang="zh-TW" altLang="en-US" dirty="0"/>
          </a:p>
        </p:txBody>
      </p:sp>
      <p:sp>
        <p:nvSpPr>
          <p:cNvPr id="3" name="內容版面配置區 2"/>
          <p:cNvSpPr>
            <a:spLocks noGrp="1"/>
          </p:cNvSpPr>
          <p:nvPr>
            <p:ph idx="1"/>
          </p:nvPr>
        </p:nvSpPr>
        <p:spPr>
          <a:xfrm>
            <a:off x="1154955" y="2603499"/>
            <a:ext cx="8761412" cy="3745785"/>
          </a:xfrm>
        </p:spPr>
        <p:txBody>
          <a:bodyPr>
            <a:noAutofit/>
          </a:bodyPr>
          <a:lstStyle/>
          <a:p>
            <a:r>
              <a:rPr lang="en-US" altLang="zh-TW" sz="2200" dirty="0" smtClean="0">
                <a:latin typeface="微軟正黑體" panose="020B0604030504040204" pitchFamily="34" charset="-120"/>
                <a:ea typeface="微軟正黑體" panose="020B0604030504040204" pitchFamily="34" charset="-120"/>
              </a:rPr>
              <a:t>User front-end mobile App</a:t>
            </a:r>
          </a:p>
          <a:p>
            <a:pPr lvl="1"/>
            <a:r>
              <a:rPr lang="zh-TW" altLang="en-US" sz="2000" dirty="0" smtClean="0">
                <a:latin typeface="微軟正黑體" panose="020B0604030504040204" pitchFamily="34" charset="-120"/>
                <a:ea typeface="微軟正黑體" panose="020B0604030504040204" pitchFamily="34" charset="-120"/>
              </a:rPr>
              <a:t>在</a:t>
            </a:r>
            <a:r>
              <a:rPr lang="en-US" altLang="zh-TW" sz="2000" dirty="0" err="1" smtClean="0">
                <a:latin typeface="微軟正黑體" panose="020B0604030504040204" pitchFamily="34" charset="-120"/>
                <a:ea typeface="微軟正黑體" panose="020B0604030504040204" pitchFamily="34" charset="-120"/>
              </a:rPr>
              <a:t>iOS</a:t>
            </a:r>
            <a:r>
              <a:rPr lang="zh-TW" altLang="en-US" sz="2000" dirty="0" smtClean="0">
                <a:latin typeface="微軟正黑體" panose="020B0604030504040204" pitchFamily="34" charset="-120"/>
                <a:ea typeface="微軟正黑體" panose="020B0604030504040204" pitchFamily="34" charset="-120"/>
              </a:rPr>
              <a:t>及</a:t>
            </a:r>
            <a:r>
              <a:rPr lang="en-US" altLang="zh-TW" sz="2000" dirty="0" smtClean="0">
                <a:latin typeface="微軟正黑體" panose="020B0604030504040204" pitchFamily="34" charset="-120"/>
                <a:ea typeface="微軟正黑體" panose="020B0604030504040204" pitchFamily="34" charset="-120"/>
              </a:rPr>
              <a:t>Android</a:t>
            </a:r>
            <a:r>
              <a:rPr lang="zh-TW" altLang="en-US" sz="2000" dirty="0" smtClean="0">
                <a:latin typeface="微軟正黑體" panose="020B0604030504040204" pitchFamily="34" charset="-120"/>
                <a:ea typeface="微軟正黑體" panose="020B0604030504040204" pitchFamily="34" charset="-120"/>
              </a:rPr>
              <a:t>行動裝置中執行</a:t>
            </a:r>
            <a:r>
              <a:rPr lang="en-US" altLang="zh-TW" sz="2000" dirty="0" smtClean="0">
                <a:latin typeface="微軟正黑體" panose="020B0604030504040204" pitchFamily="34" charset="-120"/>
                <a:ea typeface="微軟正黑體" panose="020B0604030504040204" pitchFamily="34" charset="-120"/>
              </a:rPr>
              <a:t>App</a:t>
            </a:r>
            <a:r>
              <a:rPr lang="zh-TW" altLang="en-US" sz="2000" dirty="0" smtClean="0">
                <a:latin typeface="微軟正黑體" panose="020B0604030504040204" pitchFamily="34" charset="-120"/>
                <a:ea typeface="微軟正黑體" panose="020B0604030504040204" pitchFamily="34" charset="-120"/>
              </a:rPr>
              <a:t>。</a:t>
            </a:r>
            <a:endParaRPr lang="en-US" altLang="zh-TW" sz="2000" dirty="0" smtClean="0">
              <a:latin typeface="微軟正黑體" panose="020B0604030504040204" pitchFamily="34" charset="-120"/>
              <a:ea typeface="微軟正黑體" panose="020B0604030504040204" pitchFamily="34" charset="-120"/>
            </a:endParaRPr>
          </a:p>
          <a:p>
            <a:pPr lvl="1"/>
            <a:r>
              <a:rPr lang="zh-TW" altLang="en-US" sz="2000" dirty="0" smtClean="0">
                <a:latin typeface="微軟正黑體" panose="020B0604030504040204" pitchFamily="34" charset="-120"/>
                <a:ea typeface="微軟正黑體" panose="020B0604030504040204" pitchFamily="34" charset="-120"/>
              </a:rPr>
              <a:t>以此</a:t>
            </a:r>
            <a:r>
              <a:rPr lang="en-US" altLang="zh-TW" sz="2000" dirty="0" smtClean="0">
                <a:latin typeface="微軟正黑體" panose="020B0604030504040204" pitchFamily="34" charset="-120"/>
                <a:ea typeface="微軟正黑體" panose="020B0604030504040204" pitchFamily="34" charset="-120"/>
              </a:rPr>
              <a:t>App</a:t>
            </a:r>
            <a:r>
              <a:rPr lang="zh-TW" altLang="en-US" sz="2000" dirty="0" smtClean="0">
                <a:latin typeface="微軟正黑體" panose="020B0604030504040204" pitchFamily="34" charset="-120"/>
                <a:ea typeface="微軟正黑體" panose="020B0604030504040204" pitchFamily="34" charset="-120"/>
              </a:rPr>
              <a:t>掃描商品條碼，列出網路商店以</a:t>
            </a:r>
            <a:r>
              <a:rPr lang="zh-TW" altLang="en-US" sz="2000" dirty="0">
                <a:latin typeface="微軟正黑體" panose="020B0604030504040204" pitchFamily="34" charset="-120"/>
                <a:ea typeface="微軟正黑體" panose="020B0604030504040204" pitchFamily="34" charset="-120"/>
              </a:rPr>
              <a:t>及</a:t>
            </a:r>
            <a:r>
              <a:rPr lang="zh-TW" altLang="en-US" sz="2000" dirty="0" smtClean="0">
                <a:latin typeface="微軟正黑體" panose="020B0604030504040204" pitchFamily="34" charset="-120"/>
                <a:ea typeface="微軟正黑體" panose="020B0604030504040204" pitchFamily="34" charset="-120"/>
              </a:rPr>
              <a:t>實體商店提供的商品價格。</a:t>
            </a:r>
            <a:endParaRPr lang="en-US" altLang="zh-TW" sz="2000" dirty="0" smtClean="0">
              <a:latin typeface="微軟正黑體" panose="020B0604030504040204" pitchFamily="34" charset="-120"/>
              <a:ea typeface="微軟正黑體" panose="020B0604030504040204" pitchFamily="34" charset="-120"/>
            </a:endParaRPr>
          </a:p>
          <a:p>
            <a:pPr lvl="1"/>
            <a:r>
              <a:rPr lang="zh-TW" altLang="en-US" sz="2000" dirty="0" smtClean="0">
                <a:latin typeface="微軟正黑體" panose="020B0604030504040204" pitchFamily="34" charset="-120"/>
                <a:ea typeface="微軟正黑體" panose="020B0604030504040204" pitchFamily="34" charset="-120"/>
              </a:rPr>
              <a:t>以使用者</a:t>
            </a:r>
            <a:r>
              <a:rPr lang="en-US" altLang="zh-TW" sz="2000" dirty="0" smtClean="0">
                <a:latin typeface="微軟正黑體" panose="020B0604030504040204" pitchFamily="34" charset="-120"/>
                <a:ea typeface="微軟正黑體" panose="020B0604030504040204" pitchFamily="34" charset="-120"/>
              </a:rPr>
              <a:t>O2O</a:t>
            </a:r>
            <a:r>
              <a:rPr lang="zh-TW" altLang="en-US" sz="2000" dirty="0" smtClean="0">
                <a:latin typeface="微軟正黑體" panose="020B0604030504040204" pitchFamily="34" charset="-120"/>
                <a:ea typeface="微軟正黑體" panose="020B0604030504040204" pitchFamily="34" charset="-120"/>
              </a:rPr>
              <a:t>購物和活動的行為，提供使用者情境感知</a:t>
            </a:r>
            <a:r>
              <a:rPr lang="en-US" altLang="zh-TW" sz="2000" dirty="0" smtClean="0">
                <a:latin typeface="微軟正黑體" panose="020B0604030504040204" pitchFamily="34" charset="-120"/>
                <a:ea typeface="微軟正黑體" panose="020B0604030504040204" pitchFamily="34" charset="-120"/>
              </a:rPr>
              <a:t>(context-aware)</a:t>
            </a:r>
            <a:r>
              <a:rPr lang="zh-TW" altLang="en-US" sz="2000" dirty="0" smtClean="0">
                <a:latin typeface="微軟正黑體" panose="020B0604030504040204" pitchFamily="34" charset="-120"/>
                <a:ea typeface="微軟正黑體" panose="020B0604030504040204" pitchFamily="34" charset="-120"/>
              </a:rPr>
              <a:t>資訊的接收。</a:t>
            </a:r>
            <a:endParaRPr lang="en-US" altLang="zh-TW" sz="2200" dirty="0" smtClean="0">
              <a:latin typeface="微軟正黑體" panose="020B0604030504040204" pitchFamily="34" charset="-120"/>
              <a:ea typeface="微軟正黑體" panose="020B0604030504040204" pitchFamily="34" charset="-120"/>
            </a:endParaRPr>
          </a:p>
          <a:p>
            <a:pPr lvl="2"/>
            <a:r>
              <a:rPr lang="zh-TW" altLang="en-US" sz="1800" dirty="0" smtClean="0">
                <a:latin typeface="微軟正黑體" panose="020B0604030504040204" pitchFamily="34" charset="-120"/>
                <a:ea typeface="微軟正黑體" panose="020B0604030504040204" pitchFamily="34" charset="-120"/>
              </a:rPr>
              <a:t>地點、時間</a:t>
            </a:r>
            <a:endParaRPr lang="en-US" altLang="zh-TW" sz="1800" dirty="0">
              <a:latin typeface="微軟正黑體" panose="020B0604030504040204" pitchFamily="34" charset="-120"/>
              <a:ea typeface="微軟正黑體" panose="020B0604030504040204" pitchFamily="34" charset="-120"/>
            </a:endParaRPr>
          </a:p>
          <a:p>
            <a:pPr lvl="1"/>
            <a:r>
              <a:rPr lang="zh-TW" altLang="en-US" sz="2000" dirty="0" smtClean="0">
                <a:latin typeface="微軟正黑體" panose="020B0604030504040204" pitchFamily="34" charset="-120"/>
                <a:ea typeface="微軟正黑體" panose="020B0604030504040204" pitchFamily="34" charset="-120"/>
              </a:rPr>
              <a:t>有時候使用者在網路商店按下購買鍵，會收到折扣優惠券通知，優惠券是可以立刻在實體商店使用。</a:t>
            </a:r>
            <a:endParaRPr lang="zh-TW" altLang="en-US" sz="2000"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 xmlns:p14="http://schemas.microsoft.com/office/powerpoint/2010/main" val="3271779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a:t>Ubira</a:t>
            </a:r>
            <a:r>
              <a:rPr lang="zh-TW" altLang="en-US" dirty="0"/>
              <a:t> </a:t>
            </a:r>
            <a:r>
              <a:rPr lang="en-US" altLang="zh-TW" dirty="0"/>
              <a:t>system</a:t>
            </a:r>
            <a:r>
              <a:rPr lang="zh-TW" altLang="en-US" dirty="0"/>
              <a:t> </a:t>
            </a:r>
            <a:r>
              <a:rPr lang="en-US" altLang="zh-TW" dirty="0"/>
              <a:t>design</a:t>
            </a:r>
            <a:r>
              <a:rPr lang="zh-TW" altLang="en-US" dirty="0"/>
              <a:t> </a:t>
            </a:r>
            <a:r>
              <a:rPr lang="en-US" altLang="zh-TW" dirty="0"/>
              <a:t>&amp;</a:t>
            </a:r>
            <a:r>
              <a:rPr lang="zh-TW" altLang="en-US" dirty="0"/>
              <a:t> </a:t>
            </a:r>
            <a:r>
              <a:rPr lang="en-US" altLang="zh-TW" dirty="0"/>
              <a:t>Implementation</a:t>
            </a:r>
            <a:endParaRPr lang="zh-TW" altLang="en-US" dirty="0"/>
          </a:p>
        </p:txBody>
      </p:sp>
      <p:sp>
        <p:nvSpPr>
          <p:cNvPr id="3" name="內容版面配置區 2"/>
          <p:cNvSpPr>
            <a:spLocks noGrp="1"/>
          </p:cNvSpPr>
          <p:nvPr>
            <p:ph idx="1"/>
          </p:nvPr>
        </p:nvSpPr>
        <p:spPr/>
        <p:txBody>
          <a:bodyPr/>
          <a:lstStyle/>
          <a:p>
            <a:r>
              <a:rPr lang="en-US" altLang="zh-TW" sz="2200" dirty="0" smtClean="0">
                <a:latin typeface="微軟正黑體" panose="020B0604030504040204" pitchFamily="34" charset="-120"/>
                <a:ea typeface="微軟正黑體" panose="020B0604030504040204" pitchFamily="34" charset="-120"/>
              </a:rPr>
              <a:t>Offline shop front-end web/mobile App</a:t>
            </a:r>
          </a:p>
          <a:p>
            <a:pPr lvl="1"/>
            <a:r>
              <a:rPr lang="en-US" altLang="zh-TW" sz="2000" dirty="0" err="1" smtClean="0">
                <a:latin typeface="微軟正黑體" panose="020B0604030504040204" pitchFamily="34" charset="-120"/>
                <a:ea typeface="微軟正黑體" panose="020B0604030504040204" pitchFamily="34" charset="-120"/>
              </a:rPr>
              <a:t>Ubira</a:t>
            </a:r>
            <a:r>
              <a:rPr lang="zh-TW" altLang="en-US" sz="2000" dirty="0" smtClean="0">
                <a:latin typeface="微軟正黑體" panose="020B0604030504040204" pitchFamily="34" charset="-120"/>
                <a:ea typeface="微軟正黑體" panose="020B0604030504040204" pitchFamily="34" charset="-120"/>
              </a:rPr>
              <a:t>提供一個</a:t>
            </a:r>
            <a:r>
              <a:rPr lang="en-US" altLang="zh-TW" sz="2000" dirty="0" smtClean="0">
                <a:latin typeface="微軟正黑體" panose="020B0604030504040204" pitchFamily="34" charset="-120"/>
                <a:ea typeface="微軟正黑體" panose="020B0604030504040204" pitchFamily="34" charset="-120"/>
              </a:rPr>
              <a:t>web</a:t>
            </a:r>
            <a:r>
              <a:rPr lang="zh-TW" altLang="en-US" sz="2000" dirty="0" smtClean="0">
                <a:latin typeface="微軟正黑體" panose="020B0604030504040204" pitchFamily="34" charset="-120"/>
                <a:ea typeface="微軟正黑體" panose="020B0604030504040204" pitchFamily="34" charset="-120"/>
              </a:rPr>
              <a:t>介面。</a:t>
            </a:r>
            <a:endParaRPr lang="en-US" altLang="zh-TW" sz="2000" dirty="0" smtClean="0">
              <a:latin typeface="微軟正黑體" panose="020B0604030504040204" pitchFamily="34" charset="-120"/>
              <a:ea typeface="微軟正黑體" panose="020B0604030504040204" pitchFamily="34" charset="-120"/>
            </a:endParaRPr>
          </a:p>
          <a:p>
            <a:pPr lvl="2"/>
            <a:r>
              <a:rPr lang="zh-TW" altLang="en-US" sz="1800" dirty="0">
                <a:latin typeface="微軟正黑體" panose="020B0604030504040204" pitchFamily="34" charset="-120"/>
                <a:ea typeface="微軟正黑體" panose="020B0604030504040204" pitchFamily="34" charset="-120"/>
              </a:rPr>
              <a:t>實體商店庫存管理</a:t>
            </a:r>
            <a:endParaRPr lang="en-US" altLang="zh-TW" sz="1800" dirty="0">
              <a:latin typeface="微軟正黑體" panose="020B0604030504040204" pitchFamily="34" charset="-120"/>
              <a:ea typeface="微軟正黑體" panose="020B0604030504040204" pitchFamily="34" charset="-120"/>
            </a:endParaRPr>
          </a:p>
          <a:p>
            <a:pPr lvl="2"/>
            <a:r>
              <a:rPr lang="zh-TW" altLang="en-US" sz="1800" dirty="0">
                <a:latin typeface="微軟正黑體" panose="020B0604030504040204" pitchFamily="34" charset="-120"/>
                <a:ea typeface="微軟正黑體" panose="020B0604030504040204" pitchFamily="34" charset="-120"/>
              </a:rPr>
              <a:t>優惠券發行演算法</a:t>
            </a:r>
            <a:endParaRPr lang="en-US" altLang="zh-TW" sz="1800" dirty="0">
              <a:latin typeface="微軟正黑體" panose="020B0604030504040204" pitchFamily="34" charset="-120"/>
              <a:ea typeface="微軟正黑體" panose="020B0604030504040204" pitchFamily="34" charset="-120"/>
            </a:endParaRPr>
          </a:p>
          <a:p>
            <a:pPr lvl="1"/>
            <a:r>
              <a:rPr lang="zh-TW" altLang="en-US" sz="2000" dirty="0" smtClean="0">
                <a:latin typeface="微軟正黑體" panose="020B0604030504040204" pitchFamily="34" charset="-120"/>
                <a:ea typeface="微軟正黑體" panose="020B0604030504040204" pitchFamily="34" charset="-120"/>
              </a:rPr>
              <a:t>實體商店可以自由設定最適合庫存和顧客為基礎的演算法。</a:t>
            </a:r>
            <a:endParaRPr lang="en-US" altLang="zh-TW" sz="2000" dirty="0" smtClean="0">
              <a:latin typeface="微軟正黑體" panose="020B0604030504040204" pitchFamily="34" charset="-120"/>
              <a:ea typeface="微軟正黑體" panose="020B0604030504040204" pitchFamily="34" charset="-120"/>
            </a:endParaRPr>
          </a:p>
          <a:p>
            <a:pPr lvl="1"/>
            <a:r>
              <a:rPr lang="zh-TW" altLang="en-US" sz="2000" dirty="0" smtClean="0">
                <a:latin typeface="微軟正黑體" panose="020B0604030504040204" pitchFamily="34" charset="-120"/>
                <a:ea typeface="微軟正黑體" panose="020B0604030504040204" pitchFamily="34" charset="-120"/>
              </a:rPr>
              <a:t>實體商店的行動介面允許做</a:t>
            </a:r>
            <a:r>
              <a:rPr lang="en-US" altLang="zh-TW" sz="2000" dirty="0" smtClean="0">
                <a:latin typeface="微軟正黑體" panose="020B0604030504040204" pitchFamily="34" charset="-120"/>
                <a:ea typeface="微軟正黑體" panose="020B0604030504040204" pitchFamily="34" charset="-120"/>
              </a:rPr>
              <a:t>QR</a:t>
            </a:r>
            <a:r>
              <a:rPr lang="zh-TW" altLang="en-US" sz="2000" dirty="0">
                <a:latin typeface="微軟正黑體" panose="020B0604030504040204" pitchFamily="34" charset="-120"/>
                <a:ea typeface="微軟正黑體" panose="020B0604030504040204" pitchFamily="34" charset="-120"/>
              </a:rPr>
              <a:t> </a:t>
            </a:r>
            <a:r>
              <a:rPr lang="en-US" altLang="zh-TW" sz="2000" dirty="0" smtClean="0">
                <a:latin typeface="微軟正黑體" panose="020B0604030504040204" pitchFamily="34" charset="-120"/>
                <a:ea typeface="微軟正黑體" panose="020B0604030504040204" pitchFamily="34" charset="-120"/>
              </a:rPr>
              <a:t>code</a:t>
            </a:r>
            <a:r>
              <a:rPr lang="zh-TW" altLang="en-US" sz="2000" dirty="0" smtClean="0">
                <a:latin typeface="微軟正黑體" panose="020B0604030504040204" pitchFamily="34" charset="-120"/>
                <a:ea typeface="微軟正黑體" panose="020B0604030504040204" pitchFamily="34" charset="-120"/>
              </a:rPr>
              <a:t>掃描發放優惠券的確認</a:t>
            </a:r>
            <a:r>
              <a:rPr lang="zh-TW" altLang="en-US" sz="2000" dirty="0">
                <a:latin typeface="微軟正黑體" panose="020B0604030504040204" pitchFamily="34" charset="-120"/>
                <a:ea typeface="微軟正黑體" panose="020B0604030504040204" pitchFamily="34" charset="-120"/>
              </a:rPr>
              <a:t>。</a:t>
            </a:r>
            <a:endParaRPr lang="en-US" altLang="zh-TW" sz="2000" dirty="0">
              <a:latin typeface="微軟正黑體" panose="020B0604030504040204" pitchFamily="34" charset="-120"/>
              <a:ea typeface="微軟正黑體" panose="020B0604030504040204" pitchFamily="34" charset="-120"/>
            </a:endParaRPr>
          </a:p>
          <a:p>
            <a:pPr lvl="1"/>
            <a:endParaRPr lang="en-US" altLang="zh-TW" dirty="0" smtClean="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 xmlns:p14="http://schemas.microsoft.com/office/powerpoint/2010/main" val="3146058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a:t>Ubira</a:t>
            </a:r>
            <a:r>
              <a:rPr lang="zh-TW" altLang="en-US" dirty="0"/>
              <a:t> </a:t>
            </a:r>
            <a:r>
              <a:rPr lang="en-US" altLang="zh-TW" dirty="0"/>
              <a:t>system</a:t>
            </a:r>
            <a:r>
              <a:rPr lang="zh-TW" altLang="en-US" dirty="0"/>
              <a:t> </a:t>
            </a:r>
            <a:r>
              <a:rPr lang="en-US" altLang="zh-TW" dirty="0"/>
              <a:t>design</a:t>
            </a:r>
            <a:r>
              <a:rPr lang="zh-TW" altLang="en-US" dirty="0"/>
              <a:t> </a:t>
            </a:r>
            <a:r>
              <a:rPr lang="en-US" altLang="zh-TW" dirty="0"/>
              <a:t>&amp;</a:t>
            </a:r>
            <a:r>
              <a:rPr lang="zh-TW" altLang="en-US" dirty="0"/>
              <a:t> </a:t>
            </a:r>
            <a:r>
              <a:rPr lang="en-US" altLang="zh-TW" dirty="0"/>
              <a:t>Implementation</a:t>
            </a:r>
            <a:endParaRPr lang="zh-TW" altLang="en-US" dirty="0"/>
          </a:p>
        </p:txBody>
      </p:sp>
      <p:sp>
        <p:nvSpPr>
          <p:cNvPr id="3" name="內容版面配置區 2"/>
          <p:cNvSpPr>
            <a:spLocks noGrp="1"/>
          </p:cNvSpPr>
          <p:nvPr>
            <p:ph idx="1"/>
          </p:nvPr>
        </p:nvSpPr>
        <p:spPr/>
        <p:txBody>
          <a:bodyPr>
            <a:normAutofit/>
          </a:bodyPr>
          <a:lstStyle/>
          <a:p>
            <a:r>
              <a:rPr lang="en-US" altLang="zh-TW" sz="2200" dirty="0" err="1" smtClean="0">
                <a:latin typeface="微軟正黑體" panose="020B0604030504040204" pitchFamily="34" charset="-120"/>
                <a:ea typeface="微軟正黑體" panose="020B0604030504040204" pitchFamily="34" charset="-120"/>
              </a:rPr>
              <a:t>Ubira</a:t>
            </a:r>
            <a:r>
              <a:rPr lang="en-US" altLang="zh-TW" sz="2200" dirty="0" smtClean="0">
                <a:latin typeface="微軟正黑體" panose="020B0604030504040204" pitchFamily="34" charset="-120"/>
                <a:ea typeface="微軟正黑體" panose="020B0604030504040204" pitchFamily="34" charset="-120"/>
              </a:rPr>
              <a:t> Back-end server</a:t>
            </a:r>
          </a:p>
          <a:p>
            <a:pPr lvl="1"/>
            <a:r>
              <a:rPr lang="en-US" altLang="zh-TW" sz="2000" dirty="0" err="1" smtClean="0">
                <a:latin typeface="微軟正黑體" panose="020B0604030504040204" pitchFamily="34" charset="-120"/>
                <a:ea typeface="微軟正黑體" panose="020B0604030504040204" pitchFamily="34" charset="-120"/>
              </a:rPr>
              <a:t>Ubira</a:t>
            </a:r>
            <a:r>
              <a:rPr lang="zh-TW" altLang="en-US" sz="2000" dirty="0" smtClean="0">
                <a:latin typeface="微軟正黑體" panose="020B0604030504040204" pitchFamily="34" charset="-120"/>
                <a:ea typeface="微軟正黑體" panose="020B0604030504040204" pitchFamily="34" charset="-120"/>
              </a:rPr>
              <a:t>管理並提供連接網路商店的附屬使用者流量。</a:t>
            </a:r>
            <a:endParaRPr lang="en-US" altLang="zh-TW" sz="2000" dirty="0" smtClean="0">
              <a:latin typeface="微軟正黑體" panose="020B0604030504040204" pitchFamily="34" charset="-120"/>
              <a:ea typeface="微軟正黑體" panose="020B0604030504040204" pitchFamily="34" charset="-120"/>
            </a:endParaRPr>
          </a:p>
          <a:p>
            <a:pPr lvl="1"/>
            <a:r>
              <a:rPr lang="en-US" altLang="zh-TW" sz="2000" dirty="0" smtClean="0">
                <a:latin typeface="微軟正黑體" panose="020B0604030504040204" pitchFamily="34" charset="-120"/>
                <a:ea typeface="微軟正黑體" panose="020B0604030504040204" pitchFamily="34" charset="-120"/>
              </a:rPr>
              <a:t>Server</a:t>
            </a:r>
            <a:r>
              <a:rPr lang="zh-TW" altLang="en-US" sz="2000" dirty="0" smtClean="0">
                <a:latin typeface="微軟正黑體" panose="020B0604030504040204" pitchFamily="34" charset="-120"/>
                <a:ea typeface="微軟正黑體" panose="020B0604030504040204" pitchFamily="34" charset="-120"/>
              </a:rPr>
              <a:t>端管理會計、實體商店庫存、地理位置資訊、邏輯檢查，其他後端服務。</a:t>
            </a:r>
            <a:endParaRPr lang="zh-TW" altLang="en-US" sz="2000"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 xmlns:p14="http://schemas.microsoft.com/office/powerpoint/2010/main" val="2238395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離子會議室">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97</TotalTime>
  <Words>1046</Words>
  <Application>Microsoft Office PowerPoint</Application>
  <PresentationFormat>自訂</PresentationFormat>
  <Paragraphs>117</Paragraphs>
  <Slides>18</Slides>
  <Notes>1</Notes>
  <HiddenSlides>0</HiddenSlides>
  <MMClips>0</MMClips>
  <ScaleCrop>false</ScaleCrop>
  <HeadingPairs>
    <vt:vector size="4" baseType="variant">
      <vt:variant>
        <vt:lpstr>佈景主題</vt:lpstr>
      </vt:variant>
      <vt:variant>
        <vt:i4>1</vt:i4>
      </vt:variant>
      <vt:variant>
        <vt:lpstr>投影片標題</vt:lpstr>
      </vt:variant>
      <vt:variant>
        <vt:i4>18</vt:i4>
      </vt:variant>
    </vt:vector>
  </HeadingPairs>
  <TitlesOfParts>
    <vt:vector size="19" baseType="lpstr">
      <vt:lpstr>離子會議室</vt:lpstr>
      <vt:lpstr>Seamless Online/Offline Shopping Experience Design for In-store Customers</vt:lpstr>
      <vt:lpstr>Abstract</vt:lpstr>
      <vt:lpstr>Introduction</vt:lpstr>
      <vt:lpstr>Design principles</vt:lpstr>
      <vt:lpstr>Ubira system design &amp; Implementation</vt:lpstr>
      <vt:lpstr>Ubira system design &amp; Implementation</vt:lpstr>
      <vt:lpstr>Ubira system design &amp; Implementation</vt:lpstr>
      <vt:lpstr>Ubira system design &amp; Implementation</vt:lpstr>
      <vt:lpstr>Ubira system design &amp; Implementation</vt:lpstr>
      <vt:lpstr>Ubira system design &amp; Implementation</vt:lpstr>
      <vt:lpstr>User experience challenges&amp; approach</vt:lpstr>
      <vt:lpstr>Seamful system integration</vt:lpstr>
      <vt:lpstr>Seamful system integration</vt:lpstr>
      <vt:lpstr>Seamful system integration</vt:lpstr>
      <vt:lpstr>Serendipity in Discount Coupon Issuing</vt:lpstr>
      <vt:lpstr>Conclusion</vt:lpstr>
      <vt:lpstr>Reference</vt:lpstr>
      <vt:lpstr>投影片 18</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Seamless Online/Offline Shopping Experience Design for In-store Customers</dc:title>
  <dc:creator>Flower</dc:creator>
  <cp:lastModifiedBy>NEKO</cp:lastModifiedBy>
  <cp:revision>26</cp:revision>
  <dcterms:created xsi:type="dcterms:W3CDTF">2013-05-30T15:48:32Z</dcterms:created>
  <dcterms:modified xsi:type="dcterms:W3CDTF">2013-06-16T12:26:47Z</dcterms:modified>
</cp:coreProperties>
</file>