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2" r:id="rId4"/>
    <p:sldId id="258" r:id="rId5"/>
    <p:sldId id="261" r:id="rId6"/>
    <p:sldId id="265" r:id="rId7"/>
    <p:sldId id="266" r:id="rId8"/>
    <p:sldId id="25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60" r:id="rId21"/>
    <p:sldId id="267" r:id="rId22"/>
    <p:sldId id="264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E37A4-CAEC-4153-B957-E1AA41E4012F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BFF7-BC50-433D-8CE8-BAAA1378D0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5454" y="8684826"/>
            <a:ext cx="2970946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56" tIns="45528" rIns="91056" bIns="45528" anchor="b"/>
          <a:lstStyle/>
          <a:p>
            <a:pPr algn="r"/>
            <a:fld id="{E078356B-BCAC-4DFC-97F0-D4899617120A}" type="slidenum">
              <a:rPr lang="en-US" altLang="zh-TW" sz="1200">
                <a:ea typeface="新細明體" pitchFamily="18" charset="-120"/>
              </a:rPr>
              <a:pPr algn="r"/>
              <a:t>5</a:t>
            </a:fld>
            <a:endParaRPr lang="en-US" altLang="zh-TW" sz="1200" dirty="0">
              <a:ea typeface="新細明體" pitchFamily="18" charset="-12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4" y="4343146"/>
            <a:ext cx="5485438" cy="4115019"/>
          </a:xfrm>
          <a:noFill/>
          <a:ln/>
        </p:spPr>
        <p:txBody>
          <a:bodyPr/>
          <a:lstStyle/>
          <a:p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50B15-EA2E-4C99-AC2F-D62B10DAD6D1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9590-1057-4C2D-85C0-DD73D62DED48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01697-F330-4D5F-B3C1-C8E334662F50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EBC26-C88C-447C-A69D-EE15813770BC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741B73-1E5B-4B8F-A2FC-BA24D6E1C2A4}" type="slidenum">
              <a:rPr lang="en-US" altLang="zh-TW" sz="1200"/>
              <a:pPr algn="r"/>
              <a:t>21</a:t>
            </a:fld>
            <a:endParaRPr lang="en-US" altLang="zh-TW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4988"/>
            <a:ext cx="54864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68825" cy="34258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A7C84-B00E-4BB6-87A9-50C88B39AF98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629" y="1600822"/>
            <a:ext cx="4045727" cy="45256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0645" y="1600822"/>
            <a:ext cx="4045726" cy="45256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629" y="6245499"/>
            <a:ext cx="2133695" cy="476230"/>
          </a:xfrm>
        </p:spPr>
        <p:txBody>
          <a:bodyPr/>
          <a:lstStyle>
            <a:lvl1pPr>
              <a:defRPr/>
            </a:lvl1pPr>
          </a:lstStyle>
          <a:p>
            <a:fld id="{2FDA5649-C0C5-4089-BA64-5DA7953D6A41}" type="datetime1">
              <a:rPr lang="zh-TW" altLang="en-US" smtClean="0"/>
              <a:pPr/>
              <a:t>2012/4/24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748" y="6245499"/>
            <a:ext cx="2894504" cy="47623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2676" y="6245499"/>
            <a:ext cx="2133695" cy="476230"/>
          </a:xfrm>
        </p:spPr>
        <p:txBody>
          <a:bodyPr/>
          <a:lstStyle>
            <a:lvl1pPr>
              <a:defRPr/>
            </a:lvl1pPr>
          </a:lstStyle>
          <a:p>
            <a:fld id="{895F82FB-28DE-4B48-80CC-B0E72DAAAF0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C1A62A-D0FC-4A3D-B444-EE94D9993C80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949BC8-280A-4BCC-AC0C-F85265F703E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paperwindmill.com.tw/pape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19kidsmile.org/list/default.asp" TargetMode="External"/><Relationship Id="rId2" Type="http://schemas.openxmlformats.org/officeDocument/2006/relationships/hyperlink" Target="http://www.319kidsmil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core-corner.org/html/travel-poll.php?id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today.com/2004/05/12/329-1628905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.chinatimes.com/Chinatimes/newslist/newslist-content/0,3546,110503+112004070500052,00.html" TargetMode="External"/><Relationship Id="rId4" Type="http://schemas.openxmlformats.org/officeDocument/2006/relationships/hyperlink" Target="http://www.cdn.com.tw/live/2004/06/29/text/930629e9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/http:/pic.bahamut.com.tw/B/2KU/71/000023747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emf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../../../../../&#20116;&#24180;&#25104;&#26524;video/&#32946;&#30849;_1min(43)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imgres?imgurl=http://www.ivideo.com.tw/activity/2600/ok%20new%20logo830.jpg&amp;imgrefurl=http://www.ivideo.com.tw/document/beginner.asp&amp;usg=__jPSqBEGeP22UvUb-J7Q6gJ5RI-A=&amp;h=620&amp;w=614&amp;sz=109&amp;hl=zh-TW&amp;start=1&amp;um=1&amp;itbs=1&amp;tbnid=Xerqw4BXi5-94M:&amp;tbnh=136&amp;tbnw=135&amp;prev=/images?q=OK+%E8%B6%85%E5%95%86&amp;um=1&amp;hl=zh-TW&amp;rls=com.microsoft:en-US&amp;tbs=isch: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wm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wm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892480" cy="1828800"/>
          </a:xfrm>
        </p:spPr>
        <p:txBody>
          <a:bodyPr/>
          <a:lstStyle/>
          <a:p>
            <a:r>
              <a:rPr lang="zh-TW" altLang="en-US" dirty="0"/>
              <a:t>科學園區人才培育補助</a:t>
            </a:r>
            <a:r>
              <a:rPr lang="zh-TW" altLang="en-US" dirty="0" smtClean="0"/>
              <a:t>計畫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資策會數位教育研究所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蔡義昌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AKB48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AKB48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內部由「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Team A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」、「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Team K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」、「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Team B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」及「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Team 4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」四組總共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59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名成員組成，另外還有包括稱為「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Team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研究生」的後備隊成員，總共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76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人。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AKB48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取得成功後，秋元康以相近模式陸續成立了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SKE48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SDN48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NMB48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HKT48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等派生組合以面向不同市場發展，成員總數已經超過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同時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AKB48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年獲得金氏世界紀錄認證為世界上最多成員的流行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團體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AKB48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由出道自今唱片的總銷量已突破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1,000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張。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AKB48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zh-TW" altLang="en-US" b="1" u="sng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市場行銷策略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為該組合近年人氣爆發的主要原因之一。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F1D6F-54AC-4FEB-9BB2-AB2A4E625ED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4034" name="Picture 2" descr="http://upload.wikimedia.org/wikipedia/commons/thumb/f/f5/AKB48_logo.svg/150px-AKB48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282" y="0"/>
            <a:ext cx="1140718" cy="1566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9992" y="845840"/>
            <a:ext cx="4186808" cy="1143000"/>
          </a:xfrm>
        </p:spPr>
        <p:txBody>
          <a:bodyPr>
            <a:noAutofit/>
          </a:bodyPr>
          <a:lstStyle/>
          <a:p>
            <a:pPr lvl="1" algn="ctr"/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讓台灣各地的孩子都能看到兒童劇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紙風車劇團</a:t>
            </a:r>
            <a:endParaRPr lang="en-US" altLang="zh-TW" sz="4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11960" y="2359421"/>
            <a:ext cx="4474840" cy="4525963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感謝有你，陪我們走完「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319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鄉村兒童藝術工程」的達陣夢想。</a:t>
            </a:r>
            <a:b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天涯海角的每一場演出，都凝聚了所有人的愛與期盼！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我們希望鄉下孩子也能親身感受「國家劇院級的舞台劇」魅力演出！</a:t>
            </a:r>
            <a:b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這樣的付出，只為了換取每一個孩子臉上的純真笑容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……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這是由幾個文藝老青年起頭的社會運動，卻感染了全台灣無數個心中有愛的贊助人。</a:t>
            </a:r>
            <a:b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最具原創力的城鄉藝術盛事，終於就要走完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319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鄉，是結束，也是開始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……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5364" name="Picture 4" descr="http://www.paperwindmill.com.tw/paper/about/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61727" cy="6858000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F1D6F-54AC-4FEB-9BB2-AB2A4E625E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最新動態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 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: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現有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26,329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人和團體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捐款，目前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約有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794,680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人看過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演出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5058" name="Picture 2" descr="紙風車319鄉村兒童藝術工程 孩子的第一哩路紀念專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88840"/>
            <a:ext cx="6192688" cy="4293096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F1D6F-54AC-4FEB-9BB2-AB2A4E625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1000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個遠方聲音的呼喚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世界公民島</a:t>
            </a:r>
            <a:endParaRPr lang="en-US" altLang="zh-TW" sz="4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887702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F1D6F-54AC-4FEB-9BB2-AB2A4E625E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年度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10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大青年旅行家網路票選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883" y="1368152"/>
            <a:ext cx="925539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F1D6F-54AC-4FEB-9BB2-AB2A4E625ED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lvl="1" algn="ctr"/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與消費者對話</a:t>
            </a:r>
            <a:r>
              <a:rPr lang="en-US" altLang="zh-TW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漢堡大亨</a:t>
            </a:r>
            <a:endParaRPr lang="en-US" altLang="zh-TW" sz="4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7-ELEVEn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臉書粉絲頁打入全球臉書零售品牌的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讚也可以這樣用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當日滿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人按讚，爽健美茶打七折；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人按讚，就打六折」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短短幾小時就已集滿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個讚，兩天之內就賣出</a:t>
            </a: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瓶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漢堡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大亨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系列的炭火燒牛肉堡，常有網友上臉書抱怨太小了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舉辦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臉書投票，請網友決定漢堡尺寸，後來獲得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800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多人投票，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％主張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加大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7-ELEVEn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團隊就根據結果推出加大產品，銷量果然激增</a:t>
            </a: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FFA4-42CB-4A7B-997F-52EFC2199F19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15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6626" name="Picture 2" descr="http://www.gvm.com.tw/epaper/2011/udn/0303/530x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365104"/>
            <a:ext cx="5048250" cy="2095501"/>
          </a:xfrm>
          <a:prstGeom prst="rect">
            <a:avLst/>
          </a:prstGeom>
          <a:noFill/>
        </p:spPr>
      </p:pic>
      <p:pic>
        <p:nvPicPr>
          <p:cNvPr id="26628" name="Picture 4" descr="7-ELE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37720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lvl="1" algn="ctr"/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社會行銷</a:t>
            </a:r>
            <a:r>
              <a:rPr lang="en-US" altLang="zh-TW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拉拉山的水蜜桃</a:t>
            </a:r>
            <a:endParaRPr lang="en-US" altLang="zh-TW" sz="4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拉拉山原住民部落盛產水蜜桃</a:t>
            </a: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地理位置偏遠交通不便，水蜜桃無法賣出</a:t>
            </a: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原住民辛苦一年寄望水蜜桃改善經濟希望落空</a:t>
            </a: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2004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光華國小蕭校長推動協助學童家長銷售水蜜桃，希望藉由直接改善農家的生活水平</a:t>
            </a: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根本解決經濟問題，讓學童有良好的學習環境</a:t>
            </a:r>
          </a:p>
          <a:p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FFA4-42CB-4A7B-997F-52EFC2199F19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16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10" descr="拉拉山水蜜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95951"/>
            <a:ext cx="1691680" cy="2262049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12" descr="75416787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401" y="4509120"/>
            <a:ext cx="2984599" cy="2062707"/>
          </a:xfrm>
          <a:prstGeom prst="rect">
            <a:avLst/>
          </a:prstGeom>
          <a:noFill/>
        </p:spPr>
      </p:pic>
      <p:pic>
        <p:nvPicPr>
          <p:cNvPr id="8" name="Picture 16" descr="2005716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2854461" cy="228647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33CF-99B4-4E47-917E-D03913C3B5DE}" type="slidenum"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17</a:t>
            </a:fld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629" y="-27384"/>
            <a:ext cx="8228742" cy="1048566"/>
          </a:xfrm>
        </p:spPr>
        <p:txBody>
          <a:bodyPr>
            <a:normAutofit/>
          </a:bodyPr>
          <a:lstStyle/>
          <a:p>
            <a:pPr defTabSz="824789"/>
            <a:r>
              <a:rPr lang="zh-TW" altLang="en-US" sz="41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結合廠商，捐血送水蜜桃</a:t>
            </a:r>
            <a:endParaRPr lang="zh-TW" altLang="en-US" sz="41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324528" cy="4525963"/>
          </a:xfrm>
        </p:spPr>
        <p:txBody>
          <a:bodyPr/>
          <a:lstStyle/>
          <a:p>
            <a:pPr marL="309296" indent="-309296" defTabSz="824789">
              <a:lnSpc>
                <a:spcPct val="80000"/>
              </a:lnSpc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結合手機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廠商贊助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、捐血中心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支援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93.07.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於台北華納威秀、台中新光三越、屏東太平洋百貨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吸引三百位捐血者以及數千筆網路訂購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0708" name="Picture 4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762202" cy="3390987"/>
          </a:xfrm>
          <a:prstGeom prst="rect">
            <a:avLst/>
          </a:prstGeom>
          <a:noFill/>
        </p:spPr>
      </p:pic>
      <p:pic>
        <p:nvPicPr>
          <p:cNvPr id="8" name="Picture 4" descr="02大家來捐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4864"/>
            <a:ext cx="3593351" cy="2232248"/>
          </a:xfrm>
          <a:prstGeom prst="rect">
            <a:avLst/>
          </a:prstGeom>
          <a:noFill/>
        </p:spPr>
      </p:pic>
      <p:pic>
        <p:nvPicPr>
          <p:cNvPr id="9" name="Picture 5" descr="Dscn25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679380"/>
            <a:ext cx="3528392" cy="213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FE46-C9ED-432A-8D79-C6A92DD6A5F0}" type="slidenum"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18</a:t>
            </a:fld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02456" name="Picture 24" descr="未命名 -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077" y="1233608"/>
            <a:ext cx="2529831" cy="1889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738" y="0"/>
            <a:ext cx="8228742" cy="1143239"/>
          </a:xfrm>
        </p:spPr>
        <p:txBody>
          <a:bodyPr>
            <a:normAutofit fontScale="90000"/>
          </a:bodyPr>
          <a:lstStyle/>
          <a:p>
            <a:pPr defTabSz="824789"/>
            <a:r>
              <a:rPr lang="zh-TW" altLang="en-US" sz="5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原住民果農與脊髓損傷者之合作</a:t>
            </a:r>
            <a:endParaRPr lang="zh-TW" altLang="en-US" sz="5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02439" name="Picture 7" descr="ap_20071118064237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37093"/>
            <a:ext cx="2628507" cy="3168651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2442" name="Picture 10" descr="DSC060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3724" y="4080948"/>
            <a:ext cx="2691431" cy="20254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2443" name="Picture 11" descr="qara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4770" y="1867625"/>
            <a:ext cx="2710021" cy="292910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225954" y="1151846"/>
            <a:ext cx="2454036" cy="3586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輪椅天使秀子當代言人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3156210" y="1151846"/>
            <a:ext cx="2454036" cy="35860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中原資訊志工維護網站</a:t>
            </a:r>
          </a:p>
        </p:txBody>
      </p:sp>
      <p:sp>
        <p:nvSpPr>
          <p:cNvPr id="402446" name="Line 14"/>
          <p:cNvSpPr>
            <a:spLocks noChangeShapeType="1"/>
          </p:cNvSpPr>
          <p:nvPr/>
        </p:nvSpPr>
        <p:spPr bwMode="auto">
          <a:xfrm>
            <a:off x="2757215" y="1346928"/>
            <a:ext cx="3232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479" tIns="41239" rIns="82479" bIns="41239"/>
          <a:lstStyle/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02447" name="AutoShape 15"/>
          <p:cNvSpPr>
            <a:spLocks noChangeArrowheads="1"/>
          </p:cNvSpPr>
          <p:nvPr/>
        </p:nvSpPr>
        <p:spPr bwMode="auto">
          <a:xfrm>
            <a:off x="2691431" y="3038118"/>
            <a:ext cx="520553" cy="58524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 anchor="ctr"/>
          <a:lstStyle/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02449" name="AutoShape 17"/>
          <p:cNvSpPr>
            <a:spLocks noChangeArrowheads="1"/>
          </p:cNvSpPr>
          <p:nvPr/>
        </p:nvSpPr>
        <p:spPr bwMode="auto">
          <a:xfrm>
            <a:off x="8464708" y="3234635"/>
            <a:ext cx="454769" cy="780329"/>
          </a:xfrm>
          <a:prstGeom prst="downArrow">
            <a:avLst>
              <a:gd name="adj1" fmla="val 50000"/>
              <a:gd name="adj2" fmla="val 42767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lIns="82479" tIns="41239" rIns="82479" bIns="41239" anchor="ctr"/>
          <a:lstStyle/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02450" name="Text Box 18"/>
          <p:cNvSpPr txBox="1">
            <a:spLocks noChangeArrowheads="1"/>
          </p:cNvSpPr>
          <p:nvPr/>
        </p:nvSpPr>
        <p:spPr bwMode="auto">
          <a:xfrm>
            <a:off x="6129369" y="3211685"/>
            <a:ext cx="2474893" cy="6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病友擔任客服確認訂單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聯繫果農出貨</a:t>
            </a:r>
          </a:p>
        </p:txBody>
      </p:sp>
      <p:sp>
        <p:nvSpPr>
          <p:cNvPr id="402451" name="AutoShape 19"/>
          <p:cNvSpPr>
            <a:spLocks noChangeArrowheads="1"/>
          </p:cNvSpPr>
          <p:nvPr/>
        </p:nvSpPr>
        <p:spPr bwMode="auto">
          <a:xfrm>
            <a:off x="5674600" y="2193240"/>
            <a:ext cx="777969" cy="585247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 anchor="ctr"/>
          <a:lstStyle/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02452" name="Picture 20" descr="拉拉山水蜜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7232" y="4925826"/>
            <a:ext cx="1105460" cy="1477461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2453" name="AutoShape 21"/>
          <p:cNvSpPr>
            <a:spLocks noChangeArrowheads="1"/>
          </p:cNvSpPr>
          <p:nvPr/>
        </p:nvSpPr>
        <p:spPr bwMode="auto">
          <a:xfrm>
            <a:off x="5285615" y="5381974"/>
            <a:ext cx="779400" cy="520698"/>
          </a:xfrm>
          <a:prstGeom prst="leftArrow">
            <a:avLst>
              <a:gd name="adj1" fmla="val 50000"/>
              <a:gd name="adj2" fmla="val 37534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 anchor="ctr"/>
          <a:lstStyle/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02454" name="Text Box 22"/>
          <p:cNvSpPr txBox="1">
            <a:spLocks noChangeArrowheads="1"/>
          </p:cNvSpPr>
          <p:nvPr/>
        </p:nvSpPr>
        <p:spPr bwMode="auto">
          <a:xfrm>
            <a:off x="5221262" y="5967220"/>
            <a:ext cx="1012954" cy="42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>
            <a:spAutoFit/>
          </a:bodyPr>
          <a:lstStyle/>
          <a:p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請享用</a:t>
            </a:r>
          </a:p>
        </p:txBody>
      </p:sp>
      <p:sp>
        <p:nvSpPr>
          <p:cNvPr id="402455" name="Text Box 23"/>
          <p:cNvSpPr txBox="1">
            <a:spLocks noChangeArrowheads="1"/>
          </p:cNvSpPr>
          <p:nvPr/>
        </p:nvSpPr>
        <p:spPr bwMode="auto">
          <a:xfrm>
            <a:off x="0" y="5125211"/>
            <a:ext cx="3475167" cy="146827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82479" tIns="41239" rIns="82479" bIns="41239">
            <a:spAutoFit/>
          </a:bodyPr>
          <a:lstStyle/>
          <a:p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果農收入的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10%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提供給病友</a:t>
            </a:r>
          </a:p>
          <a:p>
            <a:pPr>
              <a:buFontTx/>
              <a:buChar char="•"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2005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年回饋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</a:p>
          <a:p>
            <a:pPr>
              <a:buFontTx/>
              <a:buChar char="•"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2006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年回饋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</a:p>
          <a:p>
            <a:pPr>
              <a:buFontTx/>
              <a:buChar char="•"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2007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年回饋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D1AA-16A2-48DA-B5C6-E1E2C30409AC}" type="slidenum"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19</a:t>
            </a:fld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802" y="436066"/>
            <a:ext cx="8228742" cy="609632"/>
          </a:xfrm>
        </p:spPr>
        <p:txBody>
          <a:bodyPr>
            <a:normAutofit fontScale="90000"/>
          </a:bodyPr>
          <a:lstStyle/>
          <a:p>
            <a:pPr defTabSz="824789"/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2004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年成果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447" y="2193241"/>
            <a:ext cx="8553373" cy="4210045"/>
          </a:xfrm>
        </p:spPr>
        <p:txBody>
          <a:bodyPr/>
          <a:lstStyle/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05.12/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中天電視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水蜜桃上網 籌營養午餐費 </a:t>
            </a:r>
            <a:endParaRPr lang="en-US" altLang="zh-TW" sz="1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05.12/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東森新聞報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復興鄉水蜜桃難賣好價錢 中原學生架網站開賣助果農</a:t>
            </a:r>
            <a:endParaRPr lang="en-US" altLang="zh-TW" sz="1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06.09/e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天下雜誌專訪</a:t>
            </a: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06.23/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大愛電視台專訪</a:t>
            </a:r>
            <a:endParaRPr lang="zh-TW" altLang="en-US" sz="1800" b="1" dirty="0">
              <a:latin typeface="Times New Roman" pitchFamily="18" charset="0"/>
              <a:ea typeface="標楷體" pitchFamily="65" charset="-120"/>
              <a:cs typeface="Times New Roman" pitchFamily="18" charset="0"/>
              <a:hlinkClick r:id="rId3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06.28/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桃園縣政府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中原大學協助拉拉山原住民部落網路行銷水蜜桃</a:t>
            </a:r>
            <a:endParaRPr lang="en-US" altLang="zh-TW" sz="1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06.29/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中國時報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銷售網 大利器 收益水噹噹 果農甜蜜蜜 </a:t>
            </a:r>
            <a:endParaRPr lang="en-US" altLang="zh-TW" sz="1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06.29/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中國時報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水蜜桃風味餐 甜美入胃</a:t>
            </a:r>
            <a:endParaRPr lang="en-US" altLang="zh-TW" sz="1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06.29/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東森新聞報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網站行銷水蜜桃有成  復興鄉民捐果獻愛心</a:t>
            </a:r>
            <a:endParaRPr lang="en-US" altLang="zh-TW" sz="1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06.29/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中央日報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中原協助原民部落行銷水蜜桃</a:t>
            </a: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07.04/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民視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捐血送水蜜桃 做善事又可以滿足口慾</a:t>
            </a:r>
            <a:endParaRPr lang="zh-TW" altLang="en-US" sz="1800" b="1" dirty="0">
              <a:latin typeface="Times New Roman" pitchFamily="18" charset="0"/>
              <a:ea typeface="標楷體" pitchFamily="65" charset="-120"/>
              <a:cs typeface="Times New Roman" pitchFamily="18" charset="0"/>
              <a:hlinkClick r:id="rId4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07.04/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華視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捐血送水蜜桃 民眾響應熱烈</a:t>
            </a: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07.04/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東森整點新聞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捐血送愛心水蜜桃 大排長龍</a:t>
            </a:r>
            <a:endParaRPr lang="zh-TW" altLang="en-US" sz="1800" b="1" dirty="0">
              <a:latin typeface="Times New Roman" pitchFamily="18" charset="0"/>
              <a:ea typeface="標楷體" pitchFamily="65" charset="-120"/>
              <a:cs typeface="Times New Roman" pitchFamily="18" charset="0"/>
              <a:hlinkClick r:id="rId4"/>
            </a:endParaRPr>
          </a:p>
          <a:p>
            <a:pPr marL="309296" indent="-309296" defTabSz="824789">
              <a:lnSpc>
                <a:spcPct val="80000"/>
              </a:lnSpc>
            </a:pP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07.05/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中國時報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搶救桃子大作戰 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天賣光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1000</a:t>
            </a:r>
            <a:r>
              <a:rPr lang="zh-TW" altLang="en-US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</a:t>
            </a:r>
            <a:endParaRPr lang="en-US" altLang="zh-TW" sz="1800" b="1" dirty="0">
              <a:latin typeface="Times New Roman" pitchFamily="18" charset="0"/>
              <a:ea typeface="標楷體" pitchFamily="65" charset="-120"/>
              <a:cs typeface="Times New Roman" pitchFamily="18" charset="0"/>
              <a:hlinkClick r:id="rId5"/>
            </a:endParaRP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550586" y="1216395"/>
            <a:ext cx="7329214" cy="8527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lIns="82479" tIns="41239" rIns="82479" bIns="41239">
            <a:spAutoFit/>
          </a:bodyPr>
          <a:lstStyle/>
          <a:p>
            <a:r>
              <a:rPr lang="en-US" altLang="zh-TW" sz="25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2004</a:t>
            </a:r>
            <a:r>
              <a:rPr lang="zh-TW" altLang="en-US" sz="25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年六、七月份共計銷售近</a:t>
            </a:r>
            <a:r>
              <a:rPr lang="en-US" altLang="zh-TW" sz="25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10000</a:t>
            </a:r>
            <a:r>
              <a:rPr lang="zh-TW" altLang="en-US" sz="25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盒水蜜桃</a:t>
            </a:r>
          </a:p>
          <a:p>
            <a:r>
              <a:rPr lang="zh-TW" altLang="en-US" sz="25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銷售金額達新台幣</a:t>
            </a:r>
            <a:r>
              <a:rPr lang="en-US" altLang="zh-TW" sz="25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</a:t>
            </a:r>
            <a:r>
              <a:rPr lang="zh-TW" altLang="en-US" sz="25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萬元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420447" y="6096318"/>
            <a:ext cx="8309824" cy="4218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>
            <a:spAutoFit/>
          </a:bodyPr>
          <a:lstStyle/>
          <a:p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動員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1200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人次上山服務</a:t>
            </a:r>
            <a:r>
              <a:rPr lang="en-US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 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個部落</a:t>
            </a:r>
            <a:r>
              <a:rPr lang="en-US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個農家</a:t>
            </a:r>
            <a:r>
              <a:rPr lang="en-US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成立中原客服中心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3600" b="1" dirty="0">
                <a:latin typeface="+mn-ea"/>
              </a:rPr>
              <a:t>1.</a:t>
            </a:r>
            <a:r>
              <a:rPr lang="zh-TW" altLang="en-US" sz="3600" b="1" dirty="0">
                <a:latin typeface="+mn-ea"/>
              </a:rPr>
              <a:t>      數位學習行銷概論</a:t>
            </a:r>
          </a:p>
          <a:p>
            <a:pPr>
              <a:buNone/>
            </a:pPr>
            <a:r>
              <a:rPr lang="en-US" altLang="zh-TW" sz="3600" b="1" dirty="0">
                <a:latin typeface="+mn-ea"/>
              </a:rPr>
              <a:t>2.</a:t>
            </a:r>
            <a:r>
              <a:rPr lang="zh-TW" altLang="en-US" sz="3600" b="1" dirty="0">
                <a:latin typeface="+mn-ea"/>
              </a:rPr>
              <a:t>      數位學習社群經營</a:t>
            </a:r>
          </a:p>
          <a:p>
            <a:pPr>
              <a:buNone/>
            </a:pPr>
            <a:r>
              <a:rPr lang="en-US" altLang="zh-TW" sz="3600" b="1" dirty="0">
                <a:latin typeface="+mn-ea"/>
              </a:rPr>
              <a:t>3.</a:t>
            </a:r>
            <a:r>
              <a:rPr lang="zh-TW" altLang="en-US" sz="3600" b="1" dirty="0">
                <a:latin typeface="+mn-ea"/>
              </a:rPr>
              <a:t>      虛實整合經營</a:t>
            </a:r>
          </a:p>
          <a:p>
            <a:endParaRPr lang="zh-TW" altLang="en-US" sz="3600" b="1" dirty="0">
              <a:latin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虛實整合經營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個人學習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由南往北佈建無縫數位學習中心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+mn-ea"/>
                <a:cs typeface="華康隸書體"/>
              </a:rPr>
              <a:t>培育產業遠續發展的種子</a:t>
            </a:r>
            <a:r>
              <a:rPr lang="en-US" altLang="zh-TW" sz="2800" dirty="0" smtClean="0">
                <a:solidFill>
                  <a:srgbClr val="FF0000"/>
                </a:solidFill>
                <a:latin typeface="+mn-ea"/>
                <a:cs typeface="華康隸書體"/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  <a:cs typeface="華康隸書體"/>
              </a:rPr>
              <a:t>創新學習社群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BA58704-7681-4D9E-A39E-0791A9060AB2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396535" cy="928688"/>
          </a:xfrm>
        </p:spPr>
        <p:txBody>
          <a:bodyPr>
            <a:normAutofit/>
          </a:bodyPr>
          <a:lstStyle/>
          <a:p>
            <a:pPr marL="914400" indent="-914400">
              <a:buClr>
                <a:schemeClr val="tx2"/>
              </a:buClr>
              <a:buSzPct val="70000"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個人學習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由南往北佈建無縫數位學習中心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0" name="Rectangle 10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7C915B4-5920-4624-BA68-1C21EFA9B41F}" type="slidenum">
              <a:rPr lang="en-US" altLang="zh-TW" sz="1400"/>
              <a:pPr algn="r"/>
              <a:t>21</a:t>
            </a:fld>
            <a:endParaRPr lang="en-US" altLang="zh-TW" sz="1400"/>
          </a:p>
        </p:txBody>
      </p:sp>
      <p:pic>
        <p:nvPicPr>
          <p:cNvPr id="22531" name="Picture 57" descr="希伯崙課室觀察 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1" y="2420940"/>
            <a:ext cx="14398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8" descr="希伯崙課室觀察 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8063" y="2420940"/>
            <a:ext cx="14414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517396" y="980728"/>
            <a:ext cx="8424862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r>
              <a:rPr lang="zh-TW" altLang="en-US" sz="2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科技化培訓補教應用累積至</a:t>
            </a:r>
            <a:r>
              <a:rPr lang="en-US" altLang="zh-TW" sz="2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1700</a:t>
            </a:r>
            <a:r>
              <a:rPr lang="zh-TW" altLang="en-US" sz="2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家，導入率從</a:t>
            </a:r>
            <a:r>
              <a:rPr lang="en-US" altLang="zh-TW" sz="2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2%</a:t>
            </a:r>
            <a:r>
              <a:rPr lang="zh-TW" altLang="en-US" sz="2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提升至</a:t>
            </a:r>
            <a:r>
              <a:rPr lang="en-US" altLang="zh-TW" sz="2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10%</a:t>
            </a:r>
            <a:r>
              <a:rPr lang="zh-TW" altLang="en-US" sz="2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，影響學生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達</a:t>
            </a:r>
            <a:r>
              <a:rPr lang="en-US" altLang="zh-TW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萬人次，中南部業者擴展商機，</a:t>
            </a:r>
            <a:r>
              <a:rPr lang="en-US" altLang="zh-TW" sz="2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年產值增加</a:t>
            </a:r>
            <a:r>
              <a:rPr lang="en-US" altLang="zh-TW" sz="2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億</a:t>
            </a:r>
            <a:r>
              <a:rPr lang="en-US" altLang="zh-TW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全國</a:t>
            </a:r>
            <a:r>
              <a:rPr lang="en-US" altLang="zh-TW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5" name="Rectangle 57"/>
          <p:cNvSpPr>
            <a:spLocks noChangeArrowheads="1"/>
          </p:cNvSpPr>
          <p:nvPr/>
        </p:nvSpPr>
        <p:spPr bwMode="auto">
          <a:xfrm>
            <a:off x="-47625" y="230505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22536" name="Rectangle 58"/>
          <p:cNvSpPr>
            <a:spLocks noChangeArrowheads="1"/>
          </p:cNvSpPr>
          <p:nvPr/>
        </p:nvSpPr>
        <p:spPr bwMode="auto">
          <a:xfrm>
            <a:off x="-47625" y="416242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22537" name="Rectangle 59"/>
          <p:cNvSpPr>
            <a:spLocks noChangeArrowheads="1"/>
          </p:cNvSpPr>
          <p:nvPr/>
        </p:nvSpPr>
        <p:spPr bwMode="auto">
          <a:xfrm>
            <a:off x="-47625" y="583247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9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22538" name="AutoShape 68"/>
          <p:cNvSpPr>
            <a:spLocks noChangeArrowheads="1"/>
          </p:cNvSpPr>
          <p:nvPr/>
        </p:nvSpPr>
        <p:spPr bwMode="auto">
          <a:xfrm>
            <a:off x="684214" y="5689600"/>
            <a:ext cx="2303462" cy="1123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導入數位學習</a:t>
            </a:r>
            <a:br>
              <a:rPr lang="zh-TW" altLang="en-US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線上學習服務</a:t>
            </a:r>
            <a:r>
              <a:rPr lang="en-US" altLang="zh-TW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Char char="•"/>
            </a:pP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輔導</a:t>
            </a:r>
            <a:r>
              <a:rPr lang="en-US" altLang="zh-TW" sz="140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家大型化業者，</a:t>
            </a:r>
            <a:br>
              <a:rPr lang="zh-TW" altLang="en-US" sz="1400">
                <a:latin typeface="標楷體" pitchFamily="65" charset="-120"/>
                <a:ea typeface="標楷體" pitchFamily="65" charset="-120"/>
              </a:rPr>
            </a:b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擴散達</a:t>
            </a:r>
            <a:r>
              <a:rPr lang="en-US" altLang="zh-TW" sz="1400">
                <a:latin typeface="標楷體" pitchFamily="65" charset="-120"/>
                <a:ea typeface="標楷體" pitchFamily="65" charset="-120"/>
              </a:rPr>
              <a:t>350</a:t>
            </a: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家</a:t>
            </a:r>
          </a:p>
          <a:p>
            <a:pPr>
              <a:buFontTx/>
              <a:buChar char="•"/>
            </a:pP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增加</a:t>
            </a:r>
            <a:r>
              <a:rPr lang="en-US" altLang="zh-TW" sz="14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億產值</a:t>
            </a:r>
          </a:p>
        </p:txBody>
      </p:sp>
      <p:sp>
        <p:nvSpPr>
          <p:cNvPr id="22539" name="AutoShape 69"/>
          <p:cNvSpPr>
            <a:spLocks noChangeArrowheads="1"/>
          </p:cNvSpPr>
          <p:nvPr/>
        </p:nvSpPr>
        <p:spPr bwMode="auto">
          <a:xfrm>
            <a:off x="684214" y="4068763"/>
            <a:ext cx="2303462" cy="1187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推動科技化教學</a:t>
            </a:r>
            <a:b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電子白板教學服務</a:t>
            </a:r>
            <a:r>
              <a:rPr lang="en-US" altLang="zh-TW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Char char="•"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輔導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家大型化業者，</a:t>
            </a:r>
            <a:br>
              <a:rPr lang="zh-TW" altLang="en-US" sz="160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 擴散達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家</a:t>
            </a:r>
          </a:p>
          <a:p>
            <a:pPr>
              <a:buFontTx/>
              <a:buChar char="•"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增加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億產值</a:t>
            </a:r>
          </a:p>
        </p:txBody>
      </p:sp>
      <p:sp>
        <p:nvSpPr>
          <p:cNvPr id="22540" name="AutoShape 70"/>
          <p:cNvSpPr>
            <a:spLocks noChangeArrowheads="1"/>
          </p:cNvSpPr>
          <p:nvPr/>
        </p:nvSpPr>
        <p:spPr bwMode="auto">
          <a:xfrm>
            <a:off x="684213" y="2205038"/>
            <a:ext cx="2374900" cy="14398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建立無縫式學習</a:t>
            </a:r>
            <a:b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個人學習載具服務</a:t>
            </a:r>
            <a:r>
              <a:rPr lang="en-US" altLang="zh-TW" sz="1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Char char="•"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輔導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家大型化業者</a:t>
            </a:r>
          </a:p>
          <a:p>
            <a:pPr>
              <a:buFontTx/>
              <a:buChar char="•"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協助加盟擴散累積達</a:t>
            </a:r>
            <a:br>
              <a:rPr lang="zh-TW" altLang="en-US" sz="160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1700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家</a:t>
            </a:r>
          </a:p>
          <a:p>
            <a:pPr>
              <a:buFontTx/>
              <a:buChar char="•"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增加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億產值</a:t>
            </a:r>
          </a:p>
        </p:txBody>
      </p:sp>
      <p:sp>
        <p:nvSpPr>
          <p:cNvPr id="22541" name="AutoShape 71"/>
          <p:cNvSpPr>
            <a:spLocks noChangeArrowheads="1"/>
          </p:cNvSpPr>
          <p:nvPr/>
        </p:nvSpPr>
        <p:spPr bwMode="auto">
          <a:xfrm>
            <a:off x="1403351" y="5329240"/>
            <a:ext cx="720725" cy="3968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99">
                <a:alpha val="74997"/>
              </a:srgbClr>
            </a:prstShdw>
          </a:effectLst>
        </p:spPr>
        <p:txBody>
          <a:bodyPr vert="eaVert" wrap="none" anchor="ctr"/>
          <a:lstStyle/>
          <a:p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42" name="AutoShape 72"/>
          <p:cNvSpPr>
            <a:spLocks noChangeArrowheads="1"/>
          </p:cNvSpPr>
          <p:nvPr/>
        </p:nvSpPr>
        <p:spPr bwMode="auto">
          <a:xfrm>
            <a:off x="1403351" y="3679825"/>
            <a:ext cx="720725" cy="3968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99">
                <a:alpha val="74997"/>
              </a:srgbClr>
            </a:prstShdw>
          </a:effectLst>
        </p:spPr>
        <p:txBody>
          <a:bodyPr vert="eaVert" wrap="none" anchor="ctr"/>
          <a:lstStyle/>
          <a:p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43" name="AutoShape 74"/>
          <p:cNvSpPr>
            <a:spLocks noChangeArrowheads="1"/>
          </p:cNvSpPr>
          <p:nvPr/>
        </p:nvSpPr>
        <p:spPr bwMode="auto">
          <a:xfrm>
            <a:off x="1403351" y="1844676"/>
            <a:ext cx="720725" cy="3968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99">
                <a:alpha val="74997"/>
              </a:srgbClr>
            </a:prstShdw>
          </a:effectLst>
        </p:spPr>
        <p:txBody>
          <a:bodyPr vert="eaVert" wrap="none" anchor="ctr"/>
          <a:lstStyle/>
          <a:p>
            <a:endParaRPr lang="zh-TW" altLang="zh-TW"/>
          </a:p>
        </p:txBody>
      </p:sp>
      <p:sp>
        <p:nvSpPr>
          <p:cNvPr id="22544" name="AutoShape 49"/>
          <p:cNvSpPr>
            <a:spLocks noChangeArrowheads="1"/>
          </p:cNvSpPr>
          <p:nvPr/>
        </p:nvSpPr>
        <p:spPr bwMode="auto">
          <a:xfrm>
            <a:off x="3419475" y="2060575"/>
            <a:ext cx="295275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E0AD1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zh-TW" altLang="en-US" sz="1400" dirty="0"/>
              <a:t>希伯</a:t>
            </a:r>
            <a:r>
              <a:rPr lang="zh-TW" altLang="en-US" sz="1400" dirty="0" smtClean="0"/>
              <a:t>崙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台北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─</a:t>
            </a:r>
            <a:endParaRPr lang="zh-TW" altLang="en-US" sz="1400" dirty="0"/>
          </a:p>
          <a:p>
            <a:pPr algn="ctr"/>
            <a:r>
              <a:rPr lang="zh-TW" altLang="en-US" sz="1400" dirty="0"/>
              <a:t>完整科技化教學模式示範</a:t>
            </a:r>
          </a:p>
          <a:p>
            <a:pPr algn="ctr" eaLnBrk="0" hangingPunct="0">
              <a:buClr>
                <a:srgbClr val="0096D7"/>
              </a:buClr>
              <a:buSzPct val="50000"/>
            </a:pPr>
            <a:r>
              <a:rPr lang="zh-TW" altLang="en-US" sz="1400" dirty="0">
                <a:solidFill>
                  <a:srgbClr val="FF0000"/>
                </a:solidFill>
              </a:rPr>
              <a:t>首家全場域無縫式學習</a:t>
            </a:r>
          </a:p>
          <a:p>
            <a:pPr algn="ctr" eaLnBrk="0" hangingPunct="0">
              <a:buClr>
                <a:srgbClr val="0096D7"/>
              </a:buClr>
              <a:buSzPct val="50000"/>
            </a:pPr>
            <a:r>
              <a:rPr lang="zh-TW" altLang="en-US" sz="1400" dirty="0">
                <a:solidFill>
                  <a:srgbClr val="FF0000"/>
                </a:solidFill>
              </a:rPr>
              <a:t>兒美智慧教室完整解決方案</a:t>
            </a:r>
          </a:p>
          <a:p>
            <a:pPr algn="ctr" eaLnBrk="0" hangingPunct="0">
              <a:buClr>
                <a:srgbClr val="0096D7"/>
              </a:buClr>
              <a:buSzPct val="50000"/>
            </a:pPr>
            <a:endParaRPr lang="en-US" altLang="zh-TW" sz="1400" dirty="0">
              <a:solidFill>
                <a:srgbClr val="FF0000"/>
              </a:solidFill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563939" y="4183063"/>
            <a:ext cx="2952750" cy="758825"/>
            <a:chOff x="2472" y="3199"/>
            <a:chExt cx="3149" cy="1048"/>
          </a:xfrm>
        </p:grpSpPr>
        <p:pic>
          <p:nvPicPr>
            <p:cNvPr id="22546" name="Picture 5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0" y="3199"/>
              <a:ext cx="1561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53" descr="http://pic.bahamut.com.tw/B/2KU/71/0000237471.JPG"/>
            <p:cNvPicPr>
              <a:picLocks noChangeAspect="1" noChangeArrowheads="1"/>
            </p:cNvPicPr>
            <p:nvPr/>
          </p:nvPicPr>
          <p:blipFill>
            <a:blip r:embed="rId6" r:link="rId7" cstate="print"/>
            <a:srcRect/>
            <a:stretch>
              <a:fillRect/>
            </a:stretch>
          </p:blipFill>
          <p:spPr bwMode="auto">
            <a:xfrm>
              <a:off x="2472" y="3199"/>
              <a:ext cx="1434" cy="104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22548" name="Rectangle 54"/>
            <p:cNvSpPr>
              <a:spLocks noChangeArrowheads="1"/>
            </p:cNvSpPr>
            <p:nvPr/>
          </p:nvSpPr>
          <p:spPr bwMode="auto">
            <a:xfrm>
              <a:off x="3879" y="3471"/>
              <a:ext cx="359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240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1263671" name="Rectangle 55"/>
          <p:cNvSpPr>
            <a:spLocks noChangeArrowheads="1"/>
          </p:cNvSpPr>
          <p:nvPr/>
        </p:nvSpPr>
        <p:spPr bwMode="auto">
          <a:xfrm>
            <a:off x="6443664" y="3629027"/>
            <a:ext cx="2700337" cy="12239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marL="82550" indent="-82550">
              <a:buFontTx/>
              <a:buChar char="•"/>
              <a:defRPr/>
            </a:pP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  <a:p>
            <a:pPr marL="82550" indent="-82550">
              <a:buFontTx/>
              <a:buChar char="•"/>
              <a:defRPr/>
            </a:pPr>
            <a:r>
              <a:rPr kumimoji="0" lang="zh-TW" altLang="en-US">
                <a:latin typeface="Arial" charset="0"/>
                <a:ea typeface="標楷體" pitchFamily="65" charset="-120"/>
              </a:rPr>
              <a:t>獨創開發適用於體感式電子白板之互動遊戲、競賽型課件，預計輸出至大陸與日本。</a:t>
            </a: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  <a:p>
            <a:pPr marL="82550" indent="-82550">
              <a:buFontTx/>
              <a:buChar char="•"/>
              <a:defRPr/>
            </a:pP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63672" name="Rectangle 56"/>
          <p:cNvSpPr>
            <a:spLocks noChangeArrowheads="1"/>
          </p:cNvSpPr>
          <p:nvPr/>
        </p:nvSpPr>
        <p:spPr bwMode="auto">
          <a:xfrm>
            <a:off x="6473825" y="2133600"/>
            <a:ext cx="2700338" cy="1296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marL="82550" indent="-82550">
              <a:buFontTx/>
              <a:buChar char="•"/>
              <a:defRPr/>
            </a:pPr>
            <a:r>
              <a:rPr kumimoji="0" lang="zh-TW" dirty="0">
                <a:latin typeface="Times New Roman" charset="0"/>
                <a:ea typeface="標楷體" charset="0"/>
                <a:cs typeface="標楷體" charset="0"/>
              </a:rPr>
              <a:t>建立無縫式完整智慧教室solution，將可整廠輸出至韓國、大陸、日本、香港等。</a:t>
            </a:r>
          </a:p>
        </p:txBody>
      </p:sp>
      <p:pic>
        <p:nvPicPr>
          <p:cNvPr id="22551" name="Picture 59" descr="人上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5884865"/>
            <a:ext cx="1296988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60" descr="人上人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9338" y="5969000"/>
            <a:ext cx="15843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3677" name="Rectangle 61"/>
          <p:cNvSpPr>
            <a:spLocks noChangeArrowheads="1"/>
          </p:cNvSpPr>
          <p:nvPr/>
        </p:nvSpPr>
        <p:spPr bwMode="auto">
          <a:xfrm>
            <a:off x="6443664" y="4941888"/>
            <a:ext cx="2700337" cy="1916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marL="82550" indent="-82550">
              <a:defRPr/>
            </a:pPr>
            <a:endParaRPr lang="zh-TW" altLang="en-US" sz="1400" dirty="0">
              <a:latin typeface="Times New Roman" pitchFamily="18" charset="0"/>
              <a:ea typeface="標楷體" pitchFamily="65" charset="-120"/>
            </a:endParaRPr>
          </a:p>
          <a:p>
            <a:pPr marL="82550" indent="-82550">
              <a:buFontTx/>
              <a:buChar char="•"/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以科技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化教學解決方案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，擴散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全國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500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間教室，並輸出大陸幼兒園。</a:t>
            </a:r>
          </a:p>
        </p:txBody>
      </p:sp>
      <p:sp>
        <p:nvSpPr>
          <p:cNvPr id="22554" name="AutoShape 48"/>
          <p:cNvSpPr>
            <a:spLocks noChangeArrowheads="1"/>
          </p:cNvSpPr>
          <p:nvPr/>
        </p:nvSpPr>
        <p:spPr bwMode="auto">
          <a:xfrm>
            <a:off x="3419475" y="3573463"/>
            <a:ext cx="2952750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E0AD12"/>
            </a:solidFill>
            <a:round/>
            <a:headEnd/>
            <a:tailEnd/>
          </a:ln>
        </p:spPr>
        <p:txBody>
          <a:bodyPr wrap="none" anchor="ctr"/>
          <a:lstStyle/>
          <a:p>
            <a:pPr marL="635000" indent="-635000" algn="ctr"/>
            <a:r>
              <a:rPr lang="zh-TW" altLang="en-US" sz="1400" dirty="0"/>
              <a:t>芝蔴</a:t>
            </a:r>
            <a:r>
              <a:rPr lang="zh-TW" altLang="en-US" sz="1400" dirty="0" smtClean="0"/>
              <a:t>村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台中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─</a:t>
            </a:r>
            <a:endParaRPr lang="zh-TW" altLang="en-US" sz="1400" dirty="0"/>
          </a:p>
          <a:p>
            <a:pPr marL="635000" indent="-635000" algn="ctr"/>
            <a:r>
              <a:rPr lang="zh-TW" altLang="en-US" sz="1400" dirty="0"/>
              <a:t>科技化培訓國際擴散方案</a:t>
            </a:r>
          </a:p>
          <a:p>
            <a:pPr marL="635000" indent="-635000" algn="ctr"/>
            <a:r>
              <a:rPr kumimoji="0" lang="zh-TW" altLang="en-US" sz="1400" dirty="0">
                <a:solidFill>
                  <a:srgbClr val="FF0000"/>
                </a:solidFill>
              </a:rPr>
              <a:t>建立國際兒美體系科技化示範案例</a:t>
            </a:r>
          </a:p>
        </p:txBody>
      </p:sp>
      <p:pic>
        <p:nvPicPr>
          <p:cNvPr id="22555" name="Picture 63" descr="big-bird-p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41579">
            <a:off x="3176589" y="3810000"/>
            <a:ext cx="6588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6" name="AutoShape 48"/>
          <p:cNvSpPr>
            <a:spLocks noChangeArrowheads="1"/>
          </p:cNvSpPr>
          <p:nvPr/>
        </p:nvSpPr>
        <p:spPr bwMode="auto">
          <a:xfrm>
            <a:off x="3419475" y="5229225"/>
            <a:ext cx="2952750" cy="865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E0AD1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1400" dirty="0"/>
              <a:t>人上人</a:t>
            </a:r>
            <a:r>
              <a:rPr lang="zh-TW" altLang="en-US" sz="1400" dirty="0" smtClean="0"/>
              <a:t>文教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台南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─</a:t>
            </a:r>
            <a:endParaRPr lang="zh-TW" altLang="en-US" sz="1400" dirty="0"/>
          </a:p>
          <a:p>
            <a:pPr algn="ctr"/>
            <a:r>
              <a:rPr lang="zh-TW" altLang="en-US" sz="1400" dirty="0"/>
              <a:t>兒美人因設計智慧教室</a:t>
            </a:r>
          </a:p>
          <a:p>
            <a:pPr algn="ctr"/>
            <a:r>
              <a:rPr lang="zh-TW" altLang="en-US" sz="1400" dirty="0"/>
              <a:t>整體解決方案</a:t>
            </a:r>
          </a:p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「直覺式教材製作平台」</a:t>
            </a:r>
          </a:p>
        </p:txBody>
      </p:sp>
      <p:cxnSp>
        <p:nvCxnSpPr>
          <p:cNvPr id="22557" name="Straight Arrow Connector 2"/>
          <p:cNvCxnSpPr>
            <a:cxnSpLocks noChangeShapeType="1"/>
          </p:cNvCxnSpPr>
          <p:nvPr/>
        </p:nvCxnSpPr>
        <p:spPr bwMode="auto">
          <a:xfrm flipV="1">
            <a:off x="3079751" y="2636838"/>
            <a:ext cx="623888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58" name="Straight Arrow Connector 32"/>
          <p:cNvCxnSpPr>
            <a:cxnSpLocks noChangeShapeType="1"/>
          </p:cNvCxnSpPr>
          <p:nvPr/>
        </p:nvCxnSpPr>
        <p:spPr bwMode="auto">
          <a:xfrm>
            <a:off x="3001963" y="2852740"/>
            <a:ext cx="701675" cy="1081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59" name="Straight Arrow Connector 33"/>
          <p:cNvCxnSpPr>
            <a:cxnSpLocks noChangeShapeType="1"/>
            <a:stCxn id="22540" idx="3"/>
            <a:endCxn id="22556" idx="1"/>
          </p:cNvCxnSpPr>
          <p:nvPr/>
        </p:nvCxnSpPr>
        <p:spPr bwMode="auto">
          <a:xfrm>
            <a:off x="3059113" y="2924969"/>
            <a:ext cx="360362" cy="273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-72008" y="1772816"/>
            <a:ext cx="9324528" cy="576064"/>
          </a:xfrm>
          <a:prstGeom prst="roundRect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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促成</a:t>
            </a: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創新學習及數位文創社群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至少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00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成員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並匯集創新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應用</a:t>
            </a: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案例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至少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</a:t>
            </a:r>
            <a:endParaRPr lang="zh-TW" altLang="en-US" sz="2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51520" y="76202"/>
            <a:ext cx="8892479" cy="587375"/>
          </a:xfrm>
        </p:spPr>
        <p:txBody>
          <a:bodyPr>
            <a:noAutofit/>
          </a:bodyPr>
          <a:lstStyle/>
          <a:p>
            <a:r>
              <a:rPr lang="zh-TW" altLang="en-US" sz="4000" b="1" kern="1200" dirty="0" smtClean="0">
                <a:solidFill>
                  <a:srgbClr val="FF0000"/>
                </a:solidFill>
                <a:effectLst/>
                <a:latin typeface="+mj-ea"/>
                <a:cs typeface="華康隸書體"/>
              </a:rPr>
              <a:t>培育</a:t>
            </a:r>
            <a:r>
              <a:rPr lang="zh-TW" altLang="en-US" sz="4000" b="1" kern="1200" dirty="0" smtClean="0">
                <a:solidFill>
                  <a:srgbClr val="FF0000"/>
                </a:solidFill>
                <a:effectLst/>
                <a:latin typeface="+mj-ea"/>
                <a:cs typeface="華康隸書體"/>
              </a:rPr>
              <a:t>產業永續</a:t>
            </a:r>
            <a:r>
              <a:rPr lang="zh-TW" altLang="en-US" sz="4000" b="1" kern="1200" dirty="0" smtClean="0">
                <a:solidFill>
                  <a:srgbClr val="FF0000"/>
                </a:solidFill>
                <a:effectLst/>
                <a:latin typeface="+mj-ea"/>
                <a:cs typeface="華康隸書體"/>
              </a:rPr>
              <a:t>發展的種子</a:t>
            </a:r>
            <a:r>
              <a:rPr lang="en-US" altLang="zh-TW" sz="4000" b="1" kern="1200" dirty="0" smtClean="0">
                <a:solidFill>
                  <a:srgbClr val="FF0000"/>
                </a:solidFill>
                <a:effectLst/>
                <a:latin typeface="+mj-ea"/>
                <a:cs typeface="華康隸書體"/>
              </a:rPr>
              <a:t>:</a:t>
            </a:r>
            <a:r>
              <a:rPr lang="zh-TW" altLang="en-US" sz="4000" b="1" kern="1200" dirty="0" smtClean="0">
                <a:solidFill>
                  <a:srgbClr val="FF0000"/>
                </a:solidFill>
                <a:effectLst/>
                <a:latin typeface="+mj-ea"/>
                <a:cs typeface="華康隸書體"/>
              </a:rPr>
              <a:t>創新學習社群</a:t>
            </a:r>
            <a:endParaRPr lang="zh-TW" altLang="en-US" sz="4000" b="1" kern="1200" dirty="0">
              <a:solidFill>
                <a:srgbClr val="FF0000"/>
              </a:solidFill>
              <a:effectLst/>
              <a:latin typeface="+mj-ea"/>
              <a:cs typeface="華康隸書體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1512168"/>
          </a:xfrm>
        </p:spPr>
        <p:txBody>
          <a:bodyPr>
            <a:noAutofit/>
          </a:bodyPr>
          <a:lstStyle/>
          <a:p>
            <a:pPr marL="266700" indent="0"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社群力量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結合全台對教育有願景及具有創新力之種子人員，透過群體分享與腦力激盪，引爆話題，深入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挖掘與產出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在地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具代表性之創新學習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文創應用案例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，建立全國各地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learning lab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向右箭號 74"/>
          <p:cNvSpPr>
            <a:spLocks noChangeArrowheads="1"/>
          </p:cNvSpPr>
          <p:nvPr/>
        </p:nvSpPr>
        <p:spPr bwMode="auto">
          <a:xfrm>
            <a:off x="5105033" y="5057775"/>
            <a:ext cx="398585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 b="0"/>
          </a:p>
        </p:txBody>
      </p:sp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3" cstate="print"/>
          <a:srcRect l="27464" t="32602" r="18495" b="31961"/>
          <a:stretch>
            <a:fillRect/>
          </a:stretch>
        </p:blipFill>
        <p:spPr bwMode="auto">
          <a:xfrm>
            <a:off x="193064" y="4481512"/>
            <a:ext cx="4866543" cy="2376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1" name="圖片 50" descr="IMG_0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5504" y="4481512"/>
            <a:ext cx="1384789" cy="112553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2" name="Picture 30"/>
          <p:cNvPicPr>
            <a:picLocks noChangeAspect="1" noChangeArrowheads="1"/>
          </p:cNvPicPr>
          <p:nvPr/>
        </p:nvPicPr>
        <p:blipFill>
          <a:blip r:embed="rId5" cstate="print"/>
          <a:srcRect l="14047" t="18900" r="53309" b="43494"/>
          <a:stretch>
            <a:fillRect/>
          </a:stretch>
        </p:blipFill>
        <p:spPr bwMode="auto">
          <a:xfrm>
            <a:off x="7097958" y="4481515"/>
            <a:ext cx="1462454" cy="11414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53" name="Picture 32"/>
          <p:cNvPicPr>
            <a:picLocks noChangeAspect="1" noChangeArrowheads="1"/>
          </p:cNvPicPr>
          <p:nvPr/>
        </p:nvPicPr>
        <p:blipFill>
          <a:blip r:embed="rId6" cstate="print"/>
          <a:srcRect l="591" t="15705" r="64803" b="45000"/>
          <a:stretch>
            <a:fillRect/>
          </a:stretch>
        </p:blipFill>
        <p:spPr bwMode="auto">
          <a:xfrm>
            <a:off x="5635503" y="5705478"/>
            <a:ext cx="1405304" cy="108108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54" name="Picture 30"/>
          <p:cNvPicPr>
            <a:picLocks noChangeAspect="1" noChangeArrowheads="1"/>
          </p:cNvPicPr>
          <p:nvPr/>
        </p:nvPicPr>
        <p:blipFill>
          <a:blip r:embed="rId7" cstate="print"/>
          <a:srcRect l="9913" t="16650" r="13434" b="7165"/>
          <a:stretch>
            <a:fillRect/>
          </a:stretch>
        </p:blipFill>
        <p:spPr bwMode="auto">
          <a:xfrm>
            <a:off x="7097957" y="5705478"/>
            <a:ext cx="1485900" cy="108108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55" name="圓角矩形 54"/>
          <p:cNvSpPr/>
          <p:nvPr/>
        </p:nvSpPr>
        <p:spPr>
          <a:xfrm>
            <a:off x="1" y="2348883"/>
            <a:ext cx="9144000" cy="201612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TW" sz="1800" dirty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sym typeface="Wingdings 2" pitchFamily="18" charset="2"/>
              </a:rPr>
              <a:t>成立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創新學習實驗室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FB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社群，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1/1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成立至今</a:t>
            </a:r>
            <a:r>
              <a:rPr lang="zh-TW" altLang="en-US" sz="1800" dirty="0">
                <a:solidFill>
                  <a:srgbClr val="FF0000"/>
                </a:solidFill>
                <a:latin typeface="標楷體" pitchFamily="65" charset="-120"/>
              </a:rPr>
              <a:t>粉絲人數為</a:t>
            </a:r>
            <a:r>
              <a:rPr lang="en-US" altLang="zh-TW" sz="1800" dirty="0">
                <a:solidFill>
                  <a:srgbClr val="FF0000"/>
                </a:solidFill>
                <a:latin typeface="標楷體" pitchFamily="65" charset="-120"/>
              </a:rPr>
              <a:t>202</a:t>
            </a:r>
            <a:r>
              <a:rPr lang="zh-TW" altLang="en-US" sz="1800" dirty="0">
                <a:solidFill>
                  <a:srgbClr val="FF0000"/>
                </a:solidFill>
                <a:latin typeface="標楷體" pitchFamily="65" charset="-120"/>
              </a:rPr>
              <a:t>人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統計至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2/14)</a:t>
            </a:r>
          </a:p>
          <a:p>
            <a:pPr>
              <a:defRPr/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sym typeface="Wingdings 2" pitchFamily="18" charset="2"/>
              </a:rPr>
              <a:t>規劃於</a:t>
            </a:r>
            <a:r>
              <a:rPr lang="zh-TW" altLang="en-US" sz="1800" dirty="0">
                <a:solidFill>
                  <a:srgbClr val="FF0000"/>
                </a:solidFill>
                <a:latin typeface="標楷體" pitchFamily="65" charset="-120"/>
                <a:sym typeface="Wingdings 2" pitchFamily="18" charset="2"/>
              </a:rPr>
              <a:t>全台各地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sym typeface="Wingdings 2" pitchFamily="18" charset="2"/>
              </a:rPr>
              <a:t>舉辦以</a:t>
            </a:r>
            <a:r>
              <a:rPr lang="en-US" altLang="zh-TW" sz="1800" dirty="0">
                <a:solidFill>
                  <a:srgbClr val="FF0000"/>
                </a:solidFill>
                <a:latin typeface="標楷體" pitchFamily="65" charset="-120"/>
              </a:rPr>
              <a:t>TED</a:t>
            </a:r>
            <a:r>
              <a:rPr lang="zh-TW" altLang="en-US" sz="1800" dirty="0">
                <a:solidFill>
                  <a:srgbClr val="FF0000"/>
                </a:solidFill>
                <a:latin typeface="標楷體" pitchFamily="65" charset="-120"/>
              </a:rPr>
              <a:t>模式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sym typeface="Wingdings 2" pitchFamily="18" charset="2"/>
              </a:rPr>
              <a:t>為主之</a:t>
            </a:r>
            <a:r>
              <a:rPr lang="zh-TW" altLang="en-US" sz="1800" dirty="0">
                <a:solidFill>
                  <a:srgbClr val="FF0000"/>
                </a:solidFill>
                <a:latin typeface="標楷體" pitchFamily="65" charset="-120"/>
              </a:rPr>
              <a:t>創新學習教學應用分享研習會 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。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  -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目前預定新北市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(3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月中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、桃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(4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月底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、南投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(4-6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月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、宜、彰、台東、屏東、台北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sym typeface="Wingdings 2" pitchFamily="18" charset="2"/>
              </a:rPr>
              <a:t>參與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sym typeface="Wingdings 2" pitchFamily="18" charset="2"/>
              </a:rPr>
              <a:t>2012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sym typeface="Wingdings 2" pitchFamily="18" charset="2"/>
              </a:rPr>
              <a:t>台北電信應用展，攤位來訪人數</a:t>
            </a:r>
            <a:r>
              <a:rPr lang="zh-TW" altLang="en-US" sz="1800" dirty="0">
                <a:solidFill>
                  <a:srgbClr val="FF0000"/>
                </a:solidFill>
                <a:latin typeface="標楷體" pitchFamily="65" charset="-120"/>
                <a:sym typeface="Wingdings 2" pitchFamily="18" charset="2"/>
              </a:rPr>
              <a:t>達</a:t>
            </a:r>
            <a:r>
              <a:rPr lang="en-US" altLang="zh-TW" sz="1800" dirty="0">
                <a:solidFill>
                  <a:srgbClr val="FF0000"/>
                </a:solidFill>
                <a:latin typeface="標楷體" pitchFamily="65" charset="-120"/>
                <a:sym typeface="Wingdings 2" pitchFamily="18" charset="2"/>
              </a:rPr>
              <a:t>490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sym typeface="Wingdings 2" pitchFamily="18" charset="2"/>
              </a:rPr>
              <a:t>人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，並由專員提供認證業務推廣說明。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zh-TW" altLang="en-US" sz="1800" dirty="0">
                <a:solidFill>
                  <a:srgbClr val="FF0000"/>
                </a:solidFill>
                <a:latin typeface="標楷體" pitchFamily="65" charset="-120"/>
              </a:rPr>
              <a:t>預定於</a:t>
            </a:r>
            <a:r>
              <a:rPr lang="en-US" altLang="zh-TW" sz="1800" dirty="0">
                <a:solidFill>
                  <a:srgbClr val="FF0000"/>
                </a:solidFill>
                <a:latin typeface="標楷體" pitchFamily="65" charset="-120"/>
              </a:rPr>
              <a:t>3-8</a:t>
            </a:r>
            <a:r>
              <a:rPr lang="zh-TW" altLang="en-US" sz="1800" dirty="0">
                <a:solidFill>
                  <a:srgbClr val="FF0000"/>
                </a:solidFill>
                <a:latin typeface="標楷體" pitchFamily="65" charset="-120"/>
              </a:rPr>
              <a:t>月間舉辦全國創新教學數位化比賽</a:t>
            </a:r>
            <a:r>
              <a:rPr lang="en-US" altLang="zh-TW" sz="1800" dirty="0">
                <a:solidFill>
                  <a:srgbClr val="FF0000"/>
                </a:solidFill>
                <a:latin typeface="標楷體" pitchFamily="65" charset="-120"/>
              </a:rPr>
              <a:t>: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  -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創新教學與文創社群網站已於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1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月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1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日正式上線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,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並展開本活動的曝光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  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-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持續邀請學者、數位學習業者、科技網站站長、新銳導演等為社群網站義務代言。</a:t>
            </a:r>
            <a:endParaRPr lang="en-US" altLang="zh-TW" sz="1800" dirty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defRPr/>
            </a:pPr>
            <a:endParaRPr lang="en-US" altLang="zh-TW" sz="1800" dirty="0">
              <a:solidFill>
                <a:schemeClr val="tx1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0" dirty="0" smtClean="0">
                <a:latin typeface="+mn-ea"/>
              </a:rPr>
              <a:t>林百里在清大以「雲世代學習</a:t>
            </a:r>
            <a:r>
              <a:rPr lang="en-US" altLang="zh-TW" b="0" dirty="0" smtClean="0">
                <a:latin typeface="+mn-ea"/>
              </a:rPr>
              <a:t>2.0 </a:t>
            </a:r>
            <a:r>
              <a:rPr lang="zh-TW" altLang="en-US" b="0" dirty="0" smtClean="0">
                <a:latin typeface="+mn-ea"/>
              </a:rPr>
              <a:t>科技、創新在地全球化」為題演講，他指出，「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我們很緊張，因為未來五年很多事都會實現。</a:t>
            </a:r>
            <a:r>
              <a:rPr lang="zh-TW" altLang="en-US" b="0" dirty="0" smtClean="0">
                <a:latin typeface="+mn-ea"/>
              </a:rPr>
              <a:t>」</a:t>
            </a:r>
            <a:endParaRPr lang="en-US" altLang="zh-TW" b="0" dirty="0" smtClean="0">
              <a:latin typeface="+mn-ea"/>
            </a:endParaRPr>
          </a:p>
          <a:p>
            <a:pPr lvl="1"/>
            <a:r>
              <a:rPr lang="zh-TW" altLang="en-US" b="0" dirty="0" smtClean="0">
                <a:latin typeface="+mn-ea"/>
              </a:rPr>
              <a:t>行動 </a:t>
            </a:r>
            <a:r>
              <a:rPr lang="en-US" altLang="zh-TW" b="0" dirty="0" smtClean="0">
                <a:latin typeface="+mn-ea"/>
              </a:rPr>
              <a:t>Apps</a:t>
            </a:r>
            <a:r>
              <a:rPr lang="zh-TW" altLang="en-US" b="0" dirty="0" smtClean="0">
                <a:latin typeface="+mn-ea"/>
              </a:rPr>
              <a:t>、行動遊戲、互動影像技術、平板電腦、學習分析與物聯網等技術，將會影響未來五年的產業變化</a:t>
            </a:r>
            <a:endParaRPr lang="en-US" altLang="zh-TW" b="0" dirty="0" smtClean="0">
              <a:latin typeface="+mn-ea"/>
            </a:endParaRPr>
          </a:p>
          <a:p>
            <a:pPr lvl="1"/>
            <a:r>
              <a:rPr lang="en-US" altLang="zh-TW" b="0" dirty="0" smtClean="0">
                <a:latin typeface="+mn-ea"/>
              </a:rPr>
              <a:t>Apps</a:t>
            </a:r>
            <a:r>
              <a:rPr lang="zh-TW" altLang="en-US" b="0" dirty="0" smtClean="0">
                <a:latin typeface="+mn-ea"/>
              </a:rPr>
              <a:t>和平板電腦可應用在高等教育中，如學生的學習狀況可以直接線上分析；雲端運算也可讓學習無時無刻實現。</a:t>
            </a:r>
            <a:endParaRPr lang="en-US" altLang="zh-TW" b="0" dirty="0" smtClean="0">
              <a:latin typeface="+mn-ea"/>
            </a:endParaRPr>
          </a:p>
          <a:p>
            <a:pPr lvl="1"/>
            <a:r>
              <a:rPr lang="zh-TW" altLang="en-US" b="0" dirty="0" smtClean="0">
                <a:latin typeface="+mn-ea"/>
              </a:rPr>
              <a:t>林百里分享美國、英國、韓國與芬蘭的新世代學習模式，提到韓國的數位學習已超越台灣，對現階段的台灣而言，這方面令人擔心。</a:t>
            </a:r>
            <a:endParaRPr lang="zh-TW" altLang="en-US" dirty="0">
              <a:latin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數位學習行銷概論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建立企業學習網與產業知識網提升</a:t>
            </a:r>
            <a:r>
              <a:rPr lang="zh-TW" altLang="en-US" sz="2800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競爭力</a:t>
            </a:r>
            <a:endParaRPr lang="en-US" altLang="zh-TW" sz="2800" kern="0" dirty="0" smtClean="0">
              <a:solidFill>
                <a:srgbClr val="FF0000"/>
              </a:solidFill>
              <a:latin typeface="Times New Roman"/>
              <a:ea typeface="標楷體"/>
            </a:endParaRPr>
          </a:p>
          <a:p>
            <a:r>
              <a:rPr lang="en-US" altLang="zh-TW" sz="2800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Learning Lab</a:t>
            </a:r>
            <a:r>
              <a:rPr lang="zh-TW" altLang="en-US" sz="2800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場域推動</a:t>
            </a:r>
            <a:r>
              <a:rPr lang="en-US" altLang="zh-TW" sz="2800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:</a:t>
            </a:r>
            <a:r>
              <a:rPr lang="zh-TW" altLang="en-US" sz="2800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彰化</a:t>
            </a:r>
            <a:r>
              <a:rPr lang="zh-TW" altLang="en-US" sz="2800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大城鄉</a:t>
            </a:r>
            <a:endParaRPr lang="en-US" altLang="zh-TW" sz="2800" kern="0" dirty="0" smtClean="0">
              <a:solidFill>
                <a:srgbClr val="FF0000"/>
              </a:solidFill>
              <a:latin typeface="Times New Roman"/>
              <a:ea typeface="標楷體"/>
            </a:endParaRPr>
          </a:p>
          <a:p>
            <a:r>
              <a:rPr lang="zh-TW" altLang="en-US" sz="2800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建立中南部偏鄉應用數位學習之環境與能力，</a:t>
            </a:r>
            <a:br>
              <a:rPr lang="zh-TW" altLang="en-US" sz="2800" kern="0" dirty="0" smtClean="0">
                <a:solidFill>
                  <a:srgbClr val="FF0000"/>
                </a:solidFill>
                <a:latin typeface="Times New Roman"/>
                <a:ea typeface="標楷體"/>
              </a:rPr>
            </a:br>
            <a:r>
              <a:rPr lang="zh-TW" altLang="en-US" sz="2800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落實學習機會均等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47"/>
          <p:cNvGrpSpPr/>
          <p:nvPr/>
        </p:nvGrpSpPr>
        <p:grpSpPr>
          <a:xfrm>
            <a:off x="1" y="1484784"/>
            <a:ext cx="2243458" cy="4896544"/>
            <a:chOff x="-273050" y="1484313"/>
            <a:chExt cx="4056063" cy="44767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-273050" y="1484313"/>
              <a:ext cx="4056063" cy="4476750"/>
              <a:chOff x="-115" y="653"/>
              <a:chExt cx="3913" cy="3607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-115" y="3047"/>
                <a:ext cx="3913" cy="1213"/>
                <a:chOff x="61" y="3086"/>
                <a:chExt cx="2912" cy="963"/>
              </a:xfrm>
            </p:grpSpPr>
            <p:sp>
              <p:nvSpPr>
                <p:cNvPr id="18477" name="Freeform 16"/>
                <p:cNvSpPr>
                  <a:spLocks/>
                </p:cNvSpPr>
                <p:nvPr/>
              </p:nvSpPr>
              <p:spPr bwMode="gray">
                <a:xfrm>
                  <a:off x="351" y="3086"/>
                  <a:ext cx="2242" cy="346"/>
                </a:xfrm>
                <a:custGeom>
                  <a:avLst/>
                  <a:gdLst>
                    <a:gd name="T0" fmla="*/ 0 w 2208"/>
                    <a:gd name="T1" fmla="*/ 983 h 303"/>
                    <a:gd name="T2" fmla="*/ 2269 w 2208"/>
                    <a:gd name="T3" fmla="*/ 998 h 303"/>
                    <a:gd name="T4" fmla="*/ 2533 w 2208"/>
                    <a:gd name="T5" fmla="*/ 0 h 303"/>
                    <a:gd name="T6" fmla="*/ 792 w 2208"/>
                    <a:gd name="T7" fmla="*/ 94 h 303"/>
                    <a:gd name="T8" fmla="*/ 0 w 2208"/>
                    <a:gd name="T9" fmla="*/ 983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05808F"/>
                    </a:gs>
                    <a:gs pos="50000">
                      <a:srgbClr val="03555F"/>
                    </a:gs>
                    <a:gs pos="100000">
                      <a:srgbClr val="05808F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478" name="Freeform 17"/>
                <p:cNvSpPr>
                  <a:spLocks/>
                </p:cNvSpPr>
                <p:nvPr/>
              </p:nvSpPr>
              <p:spPr bwMode="gray">
                <a:xfrm>
                  <a:off x="61" y="3429"/>
                  <a:ext cx="2597" cy="617"/>
                </a:xfrm>
                <a:custGeom>
                  <a:avLst/>
                  <a:gdLst>
                    <a:gd name="T0" fmla="*/ 0 w 2557"/>
                    <a:gd name="T1" fmla="*/ 1842 h 538"/>
                    <a:gd name="T2" fmla="*/ 2940 w 2557"/>
                    <a:gd name="T3" fmla="*/ 1840 h 538"/>
                    <a:gd name="T4" fmla="*/ 2600 w 2557"/>
                    <a:gd name="T5" fmla="*/ 1 h 538"/>
                    <a:gd name="T6" fmla="*/ 333 w 2557"/>
                    <a:gd name="T7" fmla="*/ 0 h 538"/>
                    <a:gd name="T8" fmla="*/ 0 w 2557"/>
                    <a:gd name="T9" fmla="*/ 1842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006666"/>
                    </a:gs>
                    <a:gs pos="100000">
                      <a:srgbClr val="002F2F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479" name="Freeform 18"/>
                <p:cNvSpPr>
                  <a:spLocks/>
                </p:cNvSpPr>
                <p:nvPr/>
              </p:nvSpPr>
              <p:spPr bwMode="gray">
                <a:xfrm>
                  <a:off x="2352" y="3092"/>
                  <a:ext cx="621" cy="957"/>
                </a:xfrm>
                <a:custGeom>
                  <a:avLst/>
                  <a:gdLst>
                    <a:gd name="T0" fmla="*/ 346 w 612"/>
                    <a:gd name="T1" fmla="*/ 2816 h 836"/>
                    <a:gd name="T2" fmla="*/ 697 w 612"/>
                    <a:gd name="T3" fmla="*/ 1605 h 836"/>
                    <a:gd name="T4" fmla="*/ 257 w 612"/>
                    <a:gd name="T5" fmla="*/ 0 h 836"/>
                    <a:gd name="T6" fmla="*/ 0 w 612"/>
                    <a:gd name="T7" fmla="*/ 1020 h 836"/>
                    <a:gd name="T8" fmla="*/ 346 w 612"/>
                    <a:gd name="T9" fmla="*/ 2816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00B0AC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18474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983 h 303"/>
                    <a:gd name="T2" fmla="*/ 2269 w 2208"/>
                    <a:gd name="T3" fmla="*/ 998 h 303"/>
                    <a:gd name="T4" fmla="*/ 2533 w 2208"/>
                    <a:gd name="T5" fmla="*/ 0 h 303"/>
                    <a:gd name="T6" fmla="*/ 792 w 2208"/>
                    <a:gd name="T7" fmla="*/ 94 h 303"/>
                    <a:gd name="T8" fmla="*/ 0 w 2208"/>
                    <a:gd name="T9" fmla="*/ 983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475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7"/>
                </a:xfrm>
                <a:custGeom>
                  <a:avLst/>
                  <a:gdLst>
                    <a:gd name="T0" fmla="*/ 0 w 2557"/>
                    <a:gd name="T1" fmla="*/ 1842 h 538"/>
                    <a:gd name="T2" fmla="*/ 2940 w 2557"/>
                    <a:gd name="T3" fmla="*/ 1840 h 538"/>
                    <a:gd name="T4" fmla="*/ 2600 w 2557"/>
                    <a:gd name="T5" fmla="*/ 1 h 538"/>
                    <a:gd name="T6" fmla="*/ 333 w 2557"/>
                    <a:gd name="T7" fmla="*/ 0 h 538"/>
                    <a:gd name="T8" fmla="*/ 0 w 2557"/>
                    <a:gd name="T9" fmla="*/ 1842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669900"/>
                    </a:gs>
                    <a:gs pos="100000">
                      <a:srgbClr val="2F4700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476" name="Freeform 22"/>
                <p:cNvSpPr>
                  <a:spLocks/>
                </p:cNvSpPr>
                <p:nvPr/>
              </p:nvSpPr>
              <p:spPr bwMode="gray">
                <a:xfrm>
                  <a:off x="2596" y="2409"/>
                  <a:ext cx="621" cy="957"/>
                </a:xfrm>
                <a:custGeom>
                  <a:avLst/>
                  <a:gdLst>
                    <a:gd name="T0" fmla="*/ 346 w 612"/>
                    <a:gd name="T1" fmla="*/ 2816 h 836"/>
                    <a:gd name="T2" fmla="*/ 697 w 612"/>
                    <a:gd name="T3" fmla="*/ 1605 h 836"/>
                    <a:gd name="T4" fmla="*/ 257 w 612"/>
                    <a:gd name="T5" fmla="*/ 0 h 836"/>
                    <a:gd name="T6" fmla="*/ 0 w 612"/>
                    <a:gd name="T7" fmla="*/ 1020 h 836"/>
                    <a:gd name="T8" fmla="*/ 346 w 612"/>
                    <a:gd name="T9" fmla="*/ 2816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99CC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18471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678 h 732"/>
                    <a:gd name="T2" fmla="*/ 339 w 516"/>
                    <a:gd name="T3" fmla="*/ 2469 h 732"/>
                    <a:gd name="T4" fmla="*/ 591 w 516"/>
                    <a:gd name="T5" fmla="*/ 1499 h 732"/>
                    <a:gd name="T6" fmla="*/ 180 w 516"/>
                    <a:gd name="T7" fmla="*/ 0 h 732"/>
                    <a:gd name="T8" fmla="*/ 0 w 516"/>
                    <a:gd name="T9" fmla="*/ 678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472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676 h 197"/>
                    <a:gd name="T2" fmla="*/ 1527 w 1481"/>
                    <a:gd name="T3" fmla="*/ 676 h 197"/>
                    <a:gd name="T4" fmla="*/ 1700 w 1481"/>
                    <a:gd name="T5" fmla="*/ 0 h 197"/>
                    <a:gd name="T6" fmla="*/ 421 w 1481"/>
                    <a:gd name="T7" fmla="*/ 3 h 197"/>
                    <a:gd name="T8" fmla="*/ 0 w 1481"/>
                    <a:gd name="T9" fmla="*/ 676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473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1791 h 530"/>
                    <a:gd name="T2" fmla="*/ 2182 w 1906"/>
                    <a:gd name="T3" fmla="*/ 1791 h 530"/>
                    <a:gd name="T4" fmla="*/ 1840 w 1906"/>
                    <a:gd name="T5" fmla="*/ 0 h 530"/>
                    <a:gd name="T6" fmla="*/ 323 w 1906"/>
                    <a:gd name="T7" fmla="*/ 0 h 530"/>
                    <a:gd name="T8" fmla="*/ 0 w 1906"/>
                    <a:gd name="T9" fmla="*/ 1791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18468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310 h 104"/>
                    <a:gd name="T2" fmla="*/ 718 w 734"/>
                    <a:gd name="T3" fmla="*/ 322 h 104"/>
                    <a:gd name="T4" fmla="*/ 808 w 734"/>
                    <a:gd name="T5" fmla="*/ 0 h 104"/>
                    <a:gd name="T6" fmla="*/ 198 w 734"/>
                    <a:gd name="T7" fmla="*/ 0 h 104"/>
                    <a:gd name="T8" fmla="*/ 0 w 734"/>
                    <a:gd name="T9" fmla="*/ 31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469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1842 h 538"/>
                    <a:gd name="T2" fmla="*/ 1419 w 1239"/>
                    <a:gd name="T3" fmla="*/ 1842 h 538"/>
                    <a:gd name="T4" fmla="*/ 1089 w 1239"/>
                    <a:gd name="T5" fmla="*/ 0 h 538"/>
                    <a:gd name="T6" fmla="*/ 331 w 1239"/>
                    <a:gd name="T7" fmla="*/ 0 h 538"/>
                    <a:gd name="T8" fmla="*/ 0 w 1239"/>
                    <a:gd name="T9" fmla="*/ 1842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470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325 w 439"/>
                    <a:gd name="T1" fmla="*/ 2197 h 638"/>
                    <a:gd name="T2" fmla="*/ 494 w 439"/>
                    <a:gd name="T3" fmla="*/ 1520 h 638"/>
                    <a:gd name="T4" fmla="*/ 88 w 439"/>
                    <a:gd name="T5" fmla="*/ 0 h 638"/>
                    <a:gd name="T6" fmla="*/ 0 w 439"/>
                    <a:gd name="T7" fmla="*/ 329 h 638"/>
                    <a:gd name="T8" fmla="*/ 325 w 439"/>
                    <a:gd name="T9" fmla="*/ 2197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18466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1833 h 537"/>
                    <a:gd name="T2" fmla="*/ 692 w 587"/>
                    <a:gd name="T3" fmla="*/ 1845 h 537"/>
                    <a:gd name="T4" fmla="*/ 334 w 587"/>
                    <a:gd name="T5" fmla="*/ 0 h 537"/>
                    <a:gd name="T6" fmla="*/ 0 w 587"/>
                    <a:gd name="T7" fmla="*/ 1833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gradFill rotWithShape="1">
                  <a:gsLst>
                    <a:gs pos="0">
                      <a:srgbClr val="CC3300"/>
                    </a:gs>
                    <a:gs pos="100000">
                      <a:srgbClr val="5E1800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8467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333 w 364"/>
                    <a:gd name="T1" fmla="*/ 1817 h 535"/>
                    <a:gd name="T2" fmla="*/ 409 w 364"/>
                    <a:gd name="T3" fmla="*/ 1515 h 535"/>
                    <a:gd name="T4" fmla="*/ 0 w 364"/>
                    <a:gd name="T5" fmla="*/ 0 h 535"/>
                    <a:gd name="T6" fmla="*/ 333 w 364"/>
                    <a:gd name="T7" fmla="*/ 1817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F6535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9490" name="Text Box 34"/>
            <p:cNvSpPr txBox="1">
              <a:spLocks noChangeArrowheads="1"/>
            </p:cNvSpPr>
            <p:nvPr/>
          </p:nvSpPr>
          <p:spPr bwMode="auto">
            <a:xfrm>
              <a:off x="570021" y="3370263"/>
              <a:ext cx="2003205" cy="2870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lang="zh-TW" altLang="en-US">
                  <a:solidFill>
                    <a:srgbClr val="FFFFFF"/>
                  </a:solidFill>
                  <a:latin typeface="Arial" charset="0"/>
                </a:rPr>
                <a:t>中階主管</a:t>
              </a:r>
            </a:p>
          </p:txBody>
        </p:sp>
        <p:sp>
          <p:nvSpPr>
            <p:cNvPr id="19491" name="Text Box 35"/>
            <p:cNvSpPr txBox="1">
              <a:spLocks noChangeArrowheads="1"/>
            </p:cNvSpPr>
            <p:nvPr/>
          </p:nvSpPr>
          <p:spPr bwMode="auto">
            <a:xfrm>
              <a:off x="533510" y="2593975"/>
              <a:ext cx="2003205" cy="2870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lang="zh-TW" altLang="en-US">
                  <a:solidFill>
                    <a:srgbClr val="FFFFFF"/>
                  </a:solidFill>
                  <a:latin typeface="Arial" charset="0"/>
                </a:rPr>
                <a:t>高階主管</a:t>
              </a:r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117475" y="5335588"/>
              <a:ext cx="2970213" cy="287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TW" altLang="en-US">
                  <a:solidFill>
                    <a:srgbClr val="FFFFFF"/>
                  </a:solidFill>
                  <a:latin typeface="Arial" charset="0"/>
                </a:rPr>
                <a:t>新進人員、現場操作員</a:t>
              </a:r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117475" y="4311650"/>
              <a:ext cx="2806700" cy="287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TW" altLang="en-US">
                  <a:solidFill>
                    <a:srgbClr val="FFFFFF"/>
                  </a:solidFill>
                  <a:latin typeface="Arial" charset="0"/>
                </a:rPr>
                <a:t>行銷端人員</a:t>
              </a:r>
            </a:p>
          </p:txBody>
        </p:sp>
      </p:grpSp>
      <p:sp>
        <p:nvSpPr>
          <p:cNvPr id="18455" name="Text Box 43"/>
          <p:cNvSpPr txBox="1">
            <a:spLocks noChangeArrowheads="1"/>
          </p:cNvSpPr>
          <p:nvPr/>
        </p:nvSpPr>
        <p:spPr bwMode="auto">
          <a:xfrm>
            <a:off x="2046182" y="5301211"/>
            <a:ext cx="1196441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1600" dirty="0">
                <a:solidFill>
                  <a:srgbClr val="FF0000"/>
                </a:solidFill>
                <a:latin typeface="標楷體" pitchFamily="65" charset="-120"/>
              </a:rPr>
              <a:t>準時交貨率提升</a:t>
            </a:r>
            <a:r>
              <a:rPr lang="en-US" altLang="zh-TW" sz="1600" dirty="0">
                <a:solidFill>
                  <a:srgbClr val="FF0000"/>
                </a:solidFill>
                <a:latin typeface="標楷體" pitchFamily="65" charset="-120"/>
              </a:rPr>
              <a:t>20%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1600" dirty="0">
                <a:solidFill>
                  <a:srgbClr val="FF0000"/>
                </a:solidFill>
                <a:latin typeface="標楷體" pitchFamily="65" charset="-120"/>
              </a:rPr>
              <a:t>製程不良率降低</a:t>
            </a:r>
            <a:r>
              <a:rPr kumimoji="0" lang="en-US" altLang="zh-TW" sz="1600" dirty="0">
                <a:solidFill>
                  <a:srgbClr val="FF0000"/>
                </a:solidFill>
                <a:latin typeface="標楷體" pitchFamily="65" charset="-120"/>
              </a:rPr>
              <a:t>4%</a:t>
            </a:r>
          </a:p>
        </p:txBody>
      </p:sp>
      <p:sp>
        <p:nvSpPr>
          <p:cNvPr id="18456" name="Text Box 44"/>
          <p:cNvSpPr txBox="1">
            <a:spLocks noChangeArrowheads="1"/>
          </p:cNvSpPr>
          <p:nvPr/>
        </p:nvSpPr>
        <p:spPr bwMode="auto">
          <a:xfrm>
            <a:off x="1913245" y="4149083"/>
            <a:ext cx="132937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1600" dirty="0">
                <a:solidFill>
                  <a:srgbClr val="FF0000"/>
                </a:solidFill>
                <a:latin typeface="標楷體" pitchFamily="65" charset="-120"/>
              </a:rPr>
              <a:t>營業額成長</a:t>
            </a:r>
            <a:r>
              <a:rPr lang="en-US" altLang="zh-TW" sz="1600" dirty="0">
                <a:solidFill>
                  <a:srgbClr val="FF0000"/>
                </a:solidFill>
                <a:latin typeface="標楷體" pitchFamily="65" charset="-120"/>
              </a:rPr>
              <a:t>23%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1600" dirty="0">
                <a:solidFill>
                  <a:srgbClr val="FF0000"/>
                </a:solidFill>
                <a:latin typeface="標楷體" pitchFamily="65" charset="-120"/>
              </a:rPr>
              <a:t>培訓報酬率提升</a:t>
            </a:r>
            <a:r>
              <a:rPr kumimoji="0" lang="en-US" altLang="zh-TW" sz="1600" dirty="0">
                <a:solidFill>
                  <a:srgbClr val="FF0000"/>
                </a:solidFill>
                <a:latin typeface="標楷體" pitchFamily="65" charset="-120"/>
              </a:rPr>
              <a:t>28</a:t>
            </a:r>
            <a:r>
              <a:rPr kumimoji="0" lang="zh-TW" altLang="en-US" sz="1600" dirty="0">
                <a:solidFill>
                  <a:srgbClr val="FF0000"/>
                </a:solidFill>
                <a:latin typeface="標楷體" pitchFamily="65" charset="-120"/>
              </a:rPr>
              <a:t>倍</a:t>
            </a:r>
          </a:p>
        </p:txBody>
      </p:sp>
      <p:sp>
        <p:nvSpPr>
          <p:cNvPr id="18457" name="Text Box 45"/>
          <p:cNvSpPr txBox="1">
            <a:spLocks noChangeArrowheads="1"/>
          </p:cNvSpPr>
          <p:nvPr/>
        </p:nvSpPr>
        <p:spPr bwMode="auto">
          <a:xfrm>
            <a:off x="1381492" y="3429000"/>
            <a:ext cx="1447961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TW" altLang="en-US" sz="1600" dirty="0">
                <a:latin typeface="標楷體" pitchFamily="65" charset="-120"/>
              </a:rPr>
              <a:t>有效建立各</a:t>
            </a:r>
            <a:r>
              <a:rPr lang="zh-TW" altLang="en-US" sz="1600" dirty="0" smtClean="0">
                <a:latin typeface="標楷體" pitchFamily="65" charset="-120"/>
              </a:rPr>
              <a:t>層級主管</a:t>
            </a:r>
            <a:r>
              <a:rPr lang="zh-TW" altLang="en-US" sz="1600" dirty="0">
                <a:latin typeface="標楷體" pitchFamily="65" charset="-120"/>
              </a:rPr>
              <a:t>能力</a:t>
            </a:r>
            <a:endParaRPr kumimoji="0" lang="zh-TW" altLang="en-US" sz="1600" dirty="0">
              <a:latin typeface="標楷體" pitchFamily="65" charset="-120"/>
            </a:endParaRPr>
          </a:p>
        </p:txBody>
      </p:sp>
      <p:sp>
        <p:nvSpPr>
          <p:cNvPr id="18458" name="Text Box 46"/>
          <p:cNvSpPr txBox="1">
            <a:spLocks noChangeArrowheads="1"/>
          </p:cNvSpPr>
          <p:nvPr/>
        </p:nvSpPr>
        <p:spPr bwMode="auto">
          <a:xfrm>
            <a:off x="1315023" y="2636915"/>
            <a:ext cx="126291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TW" altLang="en-US" sz="1600" dirty="0">
                <a:latin typeface="標楷體" pitchFamily="65" charset="-120"/>
              </a:rPr>
              <a:t>持續</a:t>
            </a:r>
            <a:r>
              <a:rPr lang="zh-TW" altLang="en-US" sz="1600" dirty="0" smtClean="0">
                <a:latin typeface="標楷體" pitchFamily="65" charset="-120"/>
              </a:rPr>
              <a:t>推動接班人</a:t>
            </a:r>
            <a:r>
              <a:rPr lang="zh-TW" altLang="en-US" sz="1600" dirty="0">
                <a:latin typeface="標楷體" pitchFamily="65" charset="-120"/>
              </a:rPr>
              <a:t>計畫</a:t>
            </a:r>
            <a:endParaRPr kumimoji="0" lang="zh-TW" altLang="en-US" sz="1600" dirty="0">
              <a:latin typeface="標楷體" pitchFamily="65" charset="-120"/>
            </a:endParaRPr>
          </a:p>
        </p:txBody>
      </p:sp>
      <p:sp>
        <p:nvSpPr>
          <p:cNvPr id="18460" name="Rectangle 29"/>
          <p:cNvSpPr>
            <a:spLocks noChangeArrowheads="1"/>
          </p:cNvSpPr>
          <p:nvPr/>
        </p:nvSpPr>
        <p:spPr bwMode="auto">
          <a:xfrm>
            <a:off x="323528" y="-99392"/>
            <a:ext cx="870742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1F7A7A"/>
            </a:prstShdw>
          </a:effectLst>
        </p:spPr>
        <p:txBody>
          <a:bodyPr wrap="square"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zh-TW" altLang="en-US" sz="3600" kern="0" dirty="0" smtClean="0">
                <a:solidFill>
                  <a:srgbClr val="FF0000"/>
                </a:solidFill>
                <a:latin typeface="Times New Roman"/>
                <a:ea typeface="標楷體"/>
              </a:rPr>
              <a:t>建立企業學習網與產業知識網提升競爭力</a:t>
            </a:r>
          </a:p>
        </p:txBody>
      </p:sp>
      <p:grpSp>
        <p:nvGrpSpPr>
          <p:cNvPr id="9" name="群組 49"/>
          <p:cNvGrpSpPr/>
          <p:nvPr/>
        </p:nvGrpSpPr>
        <p:grpSpPr>
          <a:xfrm>
            <a:off x="3109685" y="1772816"/>
            <a:ext cx="3256977" cy="4608512"/>
            <a:chOff x="1052513" y="1340768"/>
            <a:chExt cx="3364966" cy="4464050"/>
          </a:xfrm>
        </p:grpSpPr>
        <p:sp>
          <p:nvSpPr>
            <p:cNvPr id="51" name="AutoShape 5"/>
            <p:cNvSpPr>
              <a:spLocks noChangeArrowheads="1"/>
            </p:cNvSpPr>
            <p:nvPr/>
          </p:nvSpPr>
          <p:spPr bwMode="invGray">
            <a:xfrm>
              <a:off x="1060450" y="1517650"/>
              <a:ext cx="312738" cy="433388"/>
            </a:xfrm>
            <a:prstGeom prst="plus">
              <a:avLst>
                <a:gd name="adj" fmla="val 25000"/>
              </a:avLst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invGray">
            <a:xfrm>
              <a:off x="1202806" y="2059905"/>
              <a:ext cx="3174130" cy="766763"/>
            </a:xfrm>
            <a:prstGeom prst="rect">
              <a:avLst/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66%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之供應商提升產品良率，每家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供應</a:t>
              </a:r>
              <a:endParaRPr kumimoji="0" lang="en-US" altLang="zh-TW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商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良率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平均提升 </a:t>
              </a: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44.46% </a:t>
              </a:r>
            </a:p>
          </p:txBody>
        </p:sp>
        <p:sp>
          <p:nvSpPr>
            <p:cNvPr id="53" name="AutoShape 7"/>
            <p:cNvSpPr>
              <a:spLocks noChangeArrowheads="1"/>
            </p:cNvSpPr>
            <p:nvPr/>
          </p:nvSpPr>
          <p:spPr bwMode="invGray">
            <a:xfrm>
              <a:off x="1060450" y="2297113"/>
              <a:ext cx="312738" cy="360362"/>
            </a:xfrm>
            <a:prstGeom prst="plus">
              <a:avLst>
                <a:gd name="adj" fmla="val 25000"/>
              </a:avLst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invGray">
            <a:xfrm>
              <a:off x="1280593" y="1340768"/>
              <a:ext cx="3136886" cy="647700"/>
            </a:xfrm>
            <a:prstGeom prst="rect">
              <a:avLst/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24%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之供應商降低成本，每家供應商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平</a:t>
              </a:r>
              <a:endParaRPr kumimoji="0" lang="en-US" altLang="zh-TW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均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降低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成本</a:t>
              </a:r>
              <a:r>
                <a:rPr kumimoji="0" lang="en-US" altLang="zh-TW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92.65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萬，共降低 </a:t>
              </a:r>
              <a:r>
                <a:rPr kumimoji="0" lang="en-US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1.16億</a:t>
              </a:r>
              <a:endParaRPr kumimoji="0" lang="zh-TW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invGray">
            <a:xfrm>
              <a:off x="1052513" y="3008313"/>
              <a:ext cx="311150" cy="441325"/>
            </a:xfrm>
            <a:prstGeom prst="plus">
              <a:avLst>
                <a:gd name="adj" fmla="val 25000"/>
              </a:avLst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invGray">
            <a:xfrm>
              <a:off x="1202806" y="2852068"/>
              <a:ext cx="3174130" cy="617537"/>
            </a:xfrm>
            <a:prstGeom prst="rect">
              <a:avLst/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19%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之供應商增加產能，每家供應商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平</a:t>
              </a:r>
              <a:endParaRPr kumimoji="0" lang="en-US" altLang="zh-TW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均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增加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產能金額</a:t>
              </a: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139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萬，共增加產能</a:t>
              </a:r>
              <a:r>
                <a:rPr kumimoji="0" lang="en-US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1.39億</a:t>
              </a:r>
              <a:endParaRPr kumimoji="0" lang="zh-TW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7" name="AutoShape 11"/>
            <p:cNvSpPr>
              <a:spLocks noChangeArrowheads="1"/>
            </p:cNvSpPr>
            <p:nvPr/>
          </p:nvSpPr>
          <p:spPr bwMode="invGray">
            <a:xfrm>
              <a:off x="1060450" y="3714750"/>
              <a:ext cx="312738" cy="434975"/>
            </a:xfrm>
            <a:prstGeom prst="plus">
              <a:avLst>
                <a:gd name="adj" fmla="val 25000"/>
              </a:avLst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invGray">
            <a:xfrm>
              <a:off x="1202806" y="3572793"/>
              <a:ext cx="3174130" cy="690562"/>
            </a:xfrm>
            <a:prstGeom prst="rect">
              <a:avLst/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37%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之供應商提升其產品準時出貨率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，</a:t>
              </a:r>
              <a:endParaRPr kumimoji="0" lang="en-US" altLang="zh-TW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每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家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供應商產品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準時出貨率平均提升</a:t>
              </a: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33.65% </a:t>
              </a:r>
            </a:p>
          </p:txBody>
        </p:sp>
        <p:sp>
          <p:nvSpPr>
            <p:cNvPr id="59" name="AutoShape 13"/>
            <p:cNvSpPr>
              <a:spLocks noChangeArrowheads="1"/>
            </p:cNvSpPr>
            <p:nvPr/>
          </p:nvSpPr>
          <p:spPr bwMode="invGray">
            <a:xfrm>
              <a:off x="1060450" y="4400550"/>
              <a:ext cx="312738" cy="488950"/>
            </a:xfrm>
            <a:prstGeom prst="plus">
              <a:avLst>
                <a:gd name="adj" fmla="val 25000"/>
              </a:avLst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invGray">
            <a:xfrm>
              <a:off x="1202806" y="4291930"/>
              <a:ext cx="3174130" cy="690563"/>
            </a:xfrm>
            <a:prstGeom prst="rect">
              <a:avLst/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19%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之供應商增加營業額，每家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供應商</a:t>
              </a:r>
              <a:endParaRPr kumimoji="0" lang="en-US" altLang="zh-TW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平均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提升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營業額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成長率為</a:t>
              </a: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171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萬，共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增</a:t>
              </a:r>
              <a:endParaRPr kumimoji="0" lang="en-US" altLang="zh-TW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加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營業額</a:t>
              </a:r>
              <a:r>
                <a:rPr kumimoji="0" lang="en-US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1.71億</a:t>
              </a:r>
              <a:endParaRPr kumimoji="0" lang="zh-TW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1" name="AutoShape 15"/>
            <p:cNvSpPr>
              <a:spLocks noChangeArrowheads="1"/>
            </p:cNvSpPr>
            <p:nvPr/>
          </p:nvSpPr>
          <p:spPr bwMode="invGray">
            <a:xfrm>
              <a:off x="1066800" y="5178425"/>
              <a:ext cx="311150" cy="431800"/>
            </a:xfrm>
            <a:prstGeom prst="plus">
              <a:avLst>
                <a:gd name="adj" fmla="val 25000"/>
              </a:avLst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invGray">
            <a:xfrm>
              <a:off x="1210744" y="5114255"/>
              <a:ext cx="3170330" cy="690563"/>
            </a:xfrm>
            <a:prstGeom prst="rect">
              <a:avLst/>
            </a:prstGeom>
            <a:gradFill rotWithShape="0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5647" tIns="65647" rIns="65647" bIns="65647" anchor="ctr"/>
            <a:lstStyle/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25%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之供應商提升其營業額成長率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，</a:t>
              </a:r>
              <a:endParaRPr kumimoji="0" lang="en-US" altLang="zh-TW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defTabSz="820738" eaLnBrk="0" hangingPunct="0">
                <a:lnSpc>
                  <a:spcPct val="95000"/>
                </a:lnSpc>
                <a:defRPr/>
              </a:pP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每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家供應商</a:t>
              </a:r>
              <a:r>
                <a:rPr kumimoji="0" lang="zh-TW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營業額</a:t>
              </a:r>
              <a:r>
                <a:rPr kumimoji="0" lang="zh-TW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成長率平均提升</a:t>
              </a:r>
              <a:r>
                <a:rPr kumimoji="0" lang="en-US" altLang="zh-TW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16% </a:t>
              </a:r>
            </a:p>
          </p:txBody>
        </p:sp>
      </p:grp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3176154" y="1052736"/>
            <a:ext cx="325697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奇美電子</a:t>
            </a:r>
            <a:r>
              <a:rPr lang="en-US" altLang="zh-TW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(</a:t>
            </a:r>
            <a:r>
              <a:rPr lang="zh-TW" altLang="en-US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台南</a:t>
            </a:r>
            <a:r>
              <a:rPr lang="en-US" altLang="zh-TW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)-</a:t>
            </a:r>
          </a:p>
          <a:p>
            <a:pPr>
              <a:lnSpc>
                <a:spcPct val="90000"/>
              </a:lnSpc>
            </a:pPr>
            <a:r>
              <a:rPr lang="zh-TW" altLang="en-US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綠色供應鏈知識網效益</a:t>
            </a:r>
            <a:endParaRPr lang="en-US" altLang="zh-TW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6433130" y="1556792"/>
            <a:ext cx="2710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</a:rPr>
              <a:t>以</a:t>
            </a:r>
            <a:r>
              <a:rPr lang="en-US" altLang="zh-TW" dirty="0" smtClean="0">
                <a:latin typeface="Times New Roman" pitchFamily="18" charset="0"/>
              </a:rPr>
              <a:t>PDA</a:t>
            </a:r>
            <a:r>
              <a:rPr lang="zh-TW" altLang="en-US" dirty="0" smtClean="0">
                <a:latin typeface="Times New Roman" pitchFamily="18" charset="0"/>
              </a:rPr>
              <a:t>及</a:t>
            </a:r>
            <a:r>
              <a:rPr lang="en-US" altLang="zh-TW" dirty="0" smtClean="0">
                <a:latin typeface="Times New Roman" pitchFamily="18" charset="0"/>
              </a:rPr>
              <a:t>Podcasting</a:t>
            </a:r>
            <a:r>
              <a:rPr lang="zh-TW" altLang="en-US" dirty="0" smtClean="0">
                <a:latin typeface="Times New Roman" pitchFamily="18" charset="0"/>
              </a:rPr>
              <a:t>應用於設備操作、新商品推廣、促銷商品銷售及預購產品銷售，已製播超過</a:t>
            </a:r>
            <a:r>
              <a:rPr lang="en-US" altLang="zh-TW" dirty="0" smtClean="0">
                <a:latin typeface="Times New Roman" pitchFamily="18" charset="0"/>
              </a:rPr>
              <a:t>100</a:t>
            </a:r>
            <a:r>
              <a:rPr lang="zh-TW" altLang="en-US" dirty="0" smtClean="0">
                <a:latin typeface="Times New Roman" pitchFamily="18" charset="0"/>
              </a:rPr>
              <a:t>集銷售達人和供應商產品介紹，獲得上千名員工熱烈迴響</a:t>
            </a:r>
            <a:endParaRPr lang="en-US" altLang="zh-TW" dirty="0" smtClean="0">
              <a:latin typeface="Times New Roman" pitchFamily="18" charset="0"/>
            </a:endParaRPr>
          </a:p>
          <a:p>
            <a:endParaRPr lang="zh-TW" altLang="en-US" dirty="0"/>
          </a:p>
        </p:txBody>
      </p:sp>
      <p:pic>
        <p:nvPicPr>
          <p:cNvPr id="66" name="Picture 10" descr="OK超商_P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600" y="2996952"/>
            <a:ext cx="2644401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6566069" y="1124747"/>
            <a:ext cx="1861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OK</a:t>
            </a:r>
            <a:r>
              <a:rPr lang="zh-TW" altLang="en-US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便利超商</a:t>
            </a:r>
            <a:endParaRPr lang="en-US" altLang="zh-TW" sz="2400" kern="0" dirty="0" smtClean="0">
              <a:solidFill>
                <a:srgbClr val="0000CC"/>
              </a:solidFill>
              <a:latin typeface="Times New Roman"/>
              <a:ea typeface="標楷體"/>
            </a:endParaRPr>
          </a:p>
        </p:txBody>
      </p:sp>
      <p:pic>
        <p:nvPicPr>
          <p:cNvPr id="50" name="Picture 38" descr="ok%2520new%2520logo8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7791" y="908720"/>
            <a:ext cx="721870" cy="78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7" descr="Silver-2008_hi-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8555" y="1484784"/>
            <a:ext cx="170175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文字方塊 68"/>
          <p:cNvSpPr txBox="1"/>
          <p:nvPr/>
        </p:nvSpPr>
        <p:spPr>
          <a:xfrm>
            <a:off x="7164289" y="6519446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Video: </a:t>
            </a:r>
            <a:r>
              <a:rPr lang="zh-TW" altLang="en-US" dirty="0" smtClean="0"/>
              <a:t>育碁 </a:t>
            </a:r>
            <a:r>
              <a:rPr lang="zh-TW" altLang="en-US" dirty="0" smtClean="0">
                <a:hlinkClick r:id="rId7" action="ppaction://hlinkfile"/>
              </a:rPr>
              <a:t>影帶</a:t>
            </a:r>
            <a:endParaRPr lang="zh-TW" altLang="en-US" dirty="0"/>
          </a:p>
        </p:txBody>
      </p:sp>
      <p:sp>
        <p:nvSpPr>
          <p:cNvPr id="70" name="內容版面配置區 5"/>
          <p:cNvSpPr txBox="1">
            <a:spLocks/>
          </p:cNvSpPr>
          <p:nvPr/>
        </p:nvSpPr>
        <p:spPr bwMode="auto">
          <a:xfrm>
            <a:off x="317990" y="620688"/>
            <a:ext cx="73636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1813" lvl="1" indent="-258763" defTabSz="762000">
              <a:buClr>
                <a:srgbClr val="FF3300"/>
              </a:buClr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指標型企業數位學習導入率達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61% (99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317991" y="1124747"/>
            <a:ext cx="285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喬山健康科技</a:t>
            </a:r>
            <a:r>
              <a:rPr lang="en-US" altLang="zh-TW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(</a:t>
            </a:r>
            <a:r>
              <a:rPr lang="zh-TW" altLang="en-US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台中</a:t>
            </a:r>
            <a:r>
              <a:rPr lang="en-US" altLang="zh-TW" sz="2400" kern="0" dirty="0" smtClean="0">
                <a:solidFill>
                  <a:srgbClr val="0000CC"/>
                </a:solidFill>
                <a:latin typeface="Times New Roman"/>
                <a:ea typeface="標楷體"/>
              </a:rPr>
              <a:t>)</a:t>
            </a:r>
            <a:endParaRPr lang="en-US" altLang="zh-TW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33953" cy="490537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+mn-ea"/>
                <a:ea typeface="+mn-ea"/>
              </a:rPr>
              <a:t>Learning Lab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場域推動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r>
              <a:rPr kumimoji="0"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彰化</a:t>
            </a:r>
            <a:r>
              <a:rPr kumimoji="0"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大城鄉</a:t>
            </a: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45BAF30-B0BC-4B94-A9F1-39B2A0529E60}" type="slidenum">
              <a:rPr lang="en-US" altLang="zh-TW"/>
              <a:pPr/>
              <a:t>6</a:t>
            </a:fld>
            <a:endParaRPr lang="en-US" altLang="zh-TW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6" y="990600"/>
            <a:ext cx="8905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5672930"/>
            <a:ext cx="2895600" cy="457200"/>
          </a:xfrm>
        </p:spPr>
        <p:txBody>
          <a:bodyPr/>
          <a:lstStyle/>
          <a:p>
            <a:fld id="{7CA72197-BFE1-4E72-B4BB-8F61CCFB0B3E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2050" name="標題 1"/>
          <p:cNvSpPr>
            <a:spLocks noGrp="1"/>
          </p:cNvSpPr>
          <p:nvPr>
            <p:ph type="title" idx="4294967295"/>
          </p:nvPr>
        </p:nvSpPr>
        <p:spPr>
          <a:xfrm>
            <a:off x="467544" y="333375"/>
            <a:ext cx="8676456" cy="720725"/>
          </a:xfrm>
        </p:spPr>
        <p:txBody>
          <a:bodyPr lIns="92075" tIns="46038" rIns="92075" bIns="46038">
            <a:normAutofit fontScale="90000"/>
          </a:bodyPr>
          <a:lstStyle/>
          <a:p>
            <a:pPr marL="531813" lvl="1" indent="-258763" algn="ctr"/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建立中南部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  <a:cs typeface="華康隸書體"/>
              </a:rPr>
              <a:t>偏鄉應用數位學習之環境與能力，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  <a:cs typeface="華康隸書體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  <a:cs typeface="華康隸書體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  <a:cs typeface="華康隸書體"/>
              </a:rPr>
              <a:t>落實學習機會均等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  <a:cs typeface="華康隸書體"/>
            </a:endParaRPr>
          </a:p>
        </p:txBody>
      </p:sp>
      <p:pic>
        <p:nvPicPr>
          <p:cNvPr id="49155" name="Picture 2" descr="D:\DATA\99\永續經營\taiwan.gif"/>
          <p:cNvPicPr>
            <a:picLocks noChangeAspect="1" noChangeArrowheads="1"/>
          </p:cNvPicPr>
          <p:nvPr/>
        </p:nvPicPr>
        <p:blipFill>
          <a:blip r:embed="rId2" cstate="print"/>
          <a:srcRect l="17345"/>
          <a:stretch>
            <a:fillRect/>
          </a:stretch>
        </p:blipFill>
        <p:spPr bwMode="auto">
          <a:xfrm>
            <a:off x="438150" y="1497805"/>
            <a:ext cx="23828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DSC01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26" y="4658518"/>
            <a:ext cx="145891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DSC027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726" y="4650582"/>
            <a:ext cx="14398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207963" y="1281905"/>
            <a:ext cx="1005403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>
                <a:solidFill>
                  <a:srgbClr val="FF0000"/>
                </a:solidFill>
                <a:latin typeface="標楷體" pitchFamily="65" charset="-120"/>
              </a:rPr>
              <a:t>[</a:t>
            </a:r>
            <a:r>
              <a:rPr kumimoji="0" lang="zh-TW" altLang="en-US" sz="1600" b="1">
                <a:solidFill>
                  <a:srgbClr val="FF0000"/>
                </a:solidFill>
                <a:latin typeface="標楷體" pitchFamily="65" charset="-120"/>
              </a:rPr>
              <a:t>彰化</a:t>
            </a:r>
            <a:r>
              <a:rPr kumimoji="0" lang="en-US" altLang="zh-TW" sz="1600" b="1">
                <a:solidFill>
                  <a:srgbClr val="FF0000"/>
                </a:solidFill>
                <a:latin typeface="標楷體" pitchFamily="65" charset="-120"/>
              </a:rPr>
              <a:t>]</a:t>
            </a:r>
          </a:p>
          <a:p>
            <a:pPr>
              <a:defRPr/>
            </a:pPr>
            <a:r>
              <a:rPr kumimoji="0" lang="zh-TW" altLang="en-US" sz="1600" b="1">
                <a:solidFill>
                  <a:srgbClr val="000000"/>
                </a:solidFill>
                <a:latin typeface="標楷體" pitchFamily="65" charset="-120"/>
              </a:rPr>
              <a:t>大城國小</a:t>
            </a:r>
            <a:endParaRPr kumimoji="0" lang="en-US" altLang="zh-TW" sz="1600" b="1">
              <a:solidFill>
                <a:srgbClr val="000000"/>
              </a:solidFill>
              <a:latin typeface="標楷體" pitchFamily="65" charset="-120"/>
            </a:endParaRPr>
          </a:p>
          <a:p>
            <a:pPr>
              <a:defRPr/>
            </a:pPr>
            <a:r>
              <a:rPr kumimoji="0" lang="zh-TW" altLang="en-US" sz="1600" b="1">
                <a:solidFill>
                  <a:srgbClr val="000000"/>
                </a:solidFill>
                <a:latin typeface="標楷體" pitchFamily="65" charset="-120"/>
              </a:rPr>
              <a:t>美豐國小</a:t>
            </a:r>
            <a:endParaRPr kumimoji="0" lang="en-US" altLang="zh-TW" sz="1600" b="1">
              <a:solidFill>
                <a:srgbClr val="000000"/>
              </a:solidFill>
              <a:latin typeface="標楷體" pitchFamily="65" charset="-120"/>
            </a:endParaRPr>
          </a:p>
          <a:p>
            <a:pPr>
              <a:defRPr/>
            </a:pPr>
            <a:r>
              <a:rPr kumimoji="0" lang="zh-TW" altLang="en-US" sz="1600" b="1">
                <a:solidFill>
                  <a:srgbClr val="000000"/>
                </a:solidFill>
                <a:latin typeface="標楷體" pitchFamily="65" charset="-120"/>
              </a:rPr>
              <a:t>潭墘國小</a:t>
            </a:r>
            <a:endParaRPr kumimoji="0" lang="en-US" altLang="zh-TW" sz="1600" b="1">
              <a:solidFill>
                <a:srgbClr val="000000"/>
              </a:solidFill>
              <a:latin typeface="標楷體" pitchFamily="65" charset="-120"/>
            </a:endParaRPr>
          </a:p>
          <a:p>
            <a:pPr>
              <a:defRPr/>
            </a:pPr>
            <a:r>
              <a:rPr kumimoji="0" lang="zh-TW" altLang="en-US" sz="1600" b="1">
                <a:solidFill>
                  <a:srgbClr val="000000"/>
                </a:solidFill>
                <a:latin typeface="標楷體" pitchFamily="65" charset="-120"/>
              </a:rPr>
              <a:t>頂庄國小</a:t>
            </a:r>
            <a:endParaRPr kumimoji="0" lang="en-US" altLang="zh-TW" sz="1600" b="1">
              <a:solidFill>
                <a:srgbClr val="000000"/>
              </a:solidFill>
              <a:latin typeface="標楷體" pitchFamily="65" charset="-120"/>
            </a:endParaRPr>
          </a:p>
          <a:p>
            <a:pPr>
              <a:defRPr/>
            </a:pPr>
            <a:r>
              <a:rPr kumimoji="0" lang="zh-TW" altLang="en-US" sz="1600" b="1">
                <a:solidFill>
                  <a:srgbClr val="000000"/>
                </a:solidFill>
                <a:latin typeface="標楷體" pitchFamily="65" charset="-120"/>
              </a:rPr>
              <a:t>永光國小</a:t>
            </a:r>
            <a:endParaRPr kumimoji="0" lang="en-US" altLang="zh-TW" sz="1600" b="1">
              <a:solidFill>
                <a:srgbClr val="000000"/>
              </a:solidFill>
              <a:latin typeface="標楷體" pitchFamily="65" charset="-120"/>
            </a:endParaRPr>
          </a:p>
          <a:p>
            <a:pPr>
              <a:defRPr/>
            </a:pPr>
            <a:r>
              <a:rPr kumimoji="0" lang="zh-TW" altLang="en-US" sz="1600" b="1">
                <a:solidFill>
                  <a:srgbClr val="000000"/>
                </a:solidFill>
                <a:latin typeface="標楷體" pitchFamily="65" charset="-120"/>
              </a:rPr>
              <a:t>西港國小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93688" y="4737893"/>
            <a:ext cx="100540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>
                <a:solidFill>
                  <a:srgbClr val="FF0000"/>
                </a:solidFill>
                <a:latin typeface="標楷體" pitchFamily="65" charset="-120"/>
              </a:rPr>
              <a:t>[</a:t>
            </a:r>
            <a:r>
              <a:rPr kumimoji="0" lang="zh-TW" altLang="en-US" sz="1600" b="1">
                <a:solidFill>
                  <a:srgbClr val="FF0000"/>
                </a:solidFill>
                <a:latin typeface="標楷體" pitchFamily="65" charset="-120"/>
              </a:rPr>
              <a:t>高雄</a:t>
            </a:r>
            <a:r>
              <a:rPr kumimoji="0" lang="en-US" altLang="zh-TW" sz="1600" b="1">
                <a:solidFill>
                  <a:srgbClr val="FF0000"/>
                </a:solidFill>
                <a:latin typeface="標楷體" pitchFamily="65" charset="-120"/>
              </a:rPr>
              <a:t>]</a:t>
            </a:r>
          </a:p>
          <a:p>
            <a:pPr>
              <a:defRPr/>
            </a:pPr>
            <a:r>
              <a:rPr kumimoji="0" lang="zh-TW" altLang="en-US" sz="1600" b="1">
                <a:solidFill>
                  <a:srgbClr val="000000"/>
                </a:solidFill>
                <a:latin typeface="標楷體" pitchFamily="65" charset="-120"/>
              </a:rPr>
              <a:t>六龜國小</a:t>
            </a:r>
            <a:endParaRPr kumimoji="0" lang="en-US" altLang="zh-TW" sz="1600" b="1">
              <a:solidFill>
                <a:srgbClr val="000000"/>
              </a:solidFill>
              <a:latin typeface="標楷體" pitchFamily="65" charset="-120"/>
            </a:endParaRPr>
          </a:p>
          <a:p>
            <a:pPr>
              <a:defRPr/>
            </a:pPr>
            <a:r>
              <a:rPr kumimoji="0" lang="zh-TW" altLang="en-US" sz="1600" b="1">
                <a:solidFill>
                  <a:srgbClr val="000000"/>
                </a:solidFill>
                <a:latin typeface="標楷體" pitchFamily="65" charset="-120"/>
              </a:rPr>
              <a:t>荖濃國小</a:t>
            </a:r>
            <a:endParaRPr kumimoji="0" lang="en-US" altLang="zh-TW" sz="1600" b="1">
              <a:solidFill>
                <a:srgbClr val="000000"/>
              </a:solidFill>
              <a:latin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022475" y="3945730"/>
            <a:ext cx="10054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>
                <a:solidFill>
                  <a:srgbClr val="FF0000"/>
                </a:solidFill>
                <a:latin typeface="標楷體" pitchFamily="65" charset="-120"/>
              </a:rPr>
              <a:t>[</a:t>
            </a:r>
            <a:r>
              <a:rPr kumimoji="0" lang="zh-TW" altLang="en-US" sz="1600" b="1">
                <a:solidFill>
                  <a:srgbClr val="FF0000"/>
                </a:solidFill>
                <a:latin typeface="標楷體" pitchFamily="65" charset="-120"/>
              </a:rPr>
              <a:t>台東</a:t>
            </a:r>
            <a:r>
              <a:rPr kumimoji="0" lang="en-US" altLang="zh-TW" sz="1600" b="1">
                <a:solidFill>
                  <a:srgbClr val="FF0000"/>
                </a:solidFill>
                <a:latin typeface="標楷體" pitchFamily="65" charset="-120"/>
              </a:rPr>
              <a:t>]</a:t>
            </a:r>
          </a:p>
          <a:p>
            <a:pPr>
              <a:defRPr/>
            </a:pPr>
            <a:r>
              <a:rPr kumimoji="0" lang="zh-TW" altLang="en-US" sz="1600" b="1">
                <a:solidFill>
                  <a:srgbClr val="000000"/>
                </a:solidFill>
                <a:latin typeface="標楷體" pitchFamily="65" charset="-120"/>
              </a:rPr>
              <a:t>仁愛國小</a:t>
            </a:r>
            <a:endParaRPr kumimoji="0" lang="en-US" altLang="zh-TW" sz="1600" b="1">
              <a:solidFill>
                <a:srgbClr val="000000"/>
              </a:solidFill>
              <a:latin typeface="標楷體" pitchFamily="65" charset="-120"/>
            </a:endParaRPr>
          </a:p>
        </p:txBody>
      </p:sp>
      <p:sp>
        <p:nvSpPr>
          <p:cNvPr id="2060" name="文字方塊 10"/>
          <p:cNvSpPr txBox="1">
            <a:spLocks noChangeArrowheads="1"/>
          </p:cNvSpPr>
          <p:nvPr/>
        </p:nvSpPr>
        <p:spPr bwMode="auto">
          <a:xfrm>
            <a:off x="438150" y="3356769"/>
            <a:ext cx="2268538" cy="523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zh-TW" sz="1400" b="1">
                <a:latin typeface="標楷體" pitchFamily="65" charset="-120"/>
                <a:ea typeface="標楷體" pitchFamily="65" charset="-120"/>
                <a:cs typeface="華康隸書體"/>
              </a:rPr>
              <a:t>100</a:t>
            </a:r>
            <a: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  <a:t>年偏鄉數位關懷地區</a:t>
            </a:r>
            <a:b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</a:br>
            <a: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  <a:t>累積至</a:t>
            </a:r>
            <a:r>
              <a:rPr kumimoji="0" lang="en-US" altLang="zh-TW" sz="1400" b="1">
                <a:latin typeface="標楷體" pitchFamily="65" charset="-120"/>
                <a:ea typeface="標楷體" pitchFamily="65" charset="-120"/>
                <a:cs typeface="華康隸書體"/>
              </a:rPr>
              <a:t>3</a:t>
            </a:r>
            <a: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  <a:t>縣市</a:t>
            </a:r>
            <a:r>
              <a:rPr kumimoji="0" lang="en-US" altLang="zh-TW" sz="1400" b="1">
                <a:latin typeface="標楷體" pitchFamily="65" charset="-120"/>
                <a:ea typeface="標楷體" pitchFamily="65" charset="-120"/>
                <a:cs typeface="華康隸書體"/>
              </a:rPr>
              <a:t>9</a:t>
            </a:r>
            <a: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  <a:t>所偏鄉學校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317876" y="1497805"/>
            <a:ext cx="2951163" cy="1512888"/>
            <a:chOff x="1682" y="754"/>
            <a:chExt cx="2049" cy="907"/>
          </a:xfrm>
        </p:grpSpPr>
        <p:pic>
          <p:nvPicPr>
            <p:cNvPr id="49163" name="圖片 25" descr="天瀚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6" y="845"/>
              <a:ext cx="437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4" name="圖片 7" descr="IWONDER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2" y="900"/>
              <a:ext cx="480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5" name="Picture 10" descr="http://t3.gstatic.com/images?q=tbn:ANd9GcSor79Tq4-wtzRyFpl86qeaUQT8mBf5GPQtuNeo9bC12xgs8Ao&amp;t=1&amp;h=167&amp;w=167&amp;usg=__K3zYHtVcznBew2-Fi1Hc-B95PUA=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55" y="1162"/>
              <a:ext cx="480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6" name="Picture 47" descr="交易平台icon_2(透明)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53" y="1162"/>
              <a:ext cx="528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</p:pic>
        <p:pic>
          <p:nvPicPr>
            <p:cNvPr id="49167" name="Picture 20" descr="http://t1.gstatic.com/images?q=tbn:ANd9GcSxytGj9Np_fh76uxlGrzI6QcBqywAYV5icKMnRq7Lcjkdhjqc&amp;t=1&amp;usg=__tv2uW6t_Fqy_hgdnPTiOAOjP9JU=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15" y="1253"/>
              <a:ext cx="58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8" name="Picture 56" descr="Acrobat 7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98" y="754"/>
              <a:ext cx="41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9" name="Picture 57"/>
            <p:cNvPicPr>
              <a:picLocks noChangeAspect="1" noChangeArrowheads="1"/>
            </p:cNvPicPr>
            <p:nvPr/>
          </p:nvPicPr>
          <p:blipFill>
            <a:blip r:embed="rId11" cstate="print"/>
            <a:srcRect b="42490"/>
            <a:stretch>
              <a:fillRect/>
            </a:stretch>
          </p:blipFill>
          <p:spPr bwMode="auto">
            <a:xfrm>
              <a:off x="3061" y="799"/>
              <a:ext cx="48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0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79" y="1117"/>
              <a:ext cx="85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246439" y="3082130"/>
            <a:ext cx="3095625" cy="954088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  <a:t>利用學習終端創造方便取閱最新學</a:t>
            </a:r>
            <a:b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</a:br>
            <a: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  <a:t>  習資源環境</a:t>
            </a:r>
          </a:p>
          <a:p>
            <a:pPr>
              <a:buFontTx/>
              <a:buChar char="•"/>
              <a:defRPr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  <a:t>打造偏鄉</a:t>
            </a:r>
            <a:r>
              <a:rPr kumimoji="0" lang="en-US" altLang="zh-TW" sz="1400" b="1">
                <a:latin typeface="標楷體" pitchFamily="65" charset="-120"/>
                <a:ea typeface="標楷體" pitchFamily="65" charset="-120"/>
                <a:cs typeface="華康隸書體"/>
              </a:rPr>
              <a:t>/</a:t>
            </a:r>
            <a: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  <a:t>弱勢族群行動學習環境</a:t>
            </a:r>
          </a:p>
          <a:p>
            <a:pPr>
              <a:buFontTx/>
              <a:buChar char="•"/>
              <a:defRPr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  <a:cs typeface="華康隸書體"/>
              </a:rPr>
              <a:t>享受資訊時代閱讀新趨勢</a:t>
            </a:r>
          </a:p>
        </p:txBody>
      </p:sp>
      <p:pic>
        <p:nvPicPr>
          <p:cNvPr id="49172" name="Picture 24" descr="MC900430049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4950" y="1353345"/>
            <a:ext cx="10239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Picture 28" descr="MC900423994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42288" y="3501009"/>
            <a:ext cx="100171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4" name="Picture 29" descr="MC900424028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0851" y="2218530"/>
            <a:ext cx="8445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6494463" y="1429543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>
                <a:alpha val="50000"/>
              </a:srgb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b="1">
              <a:latin typeface="+mn-lt"/>
              <a:ea typeface="+mn-ea"/>
              <a:cs typeface="華康隸書體"/>
            </a:endParaRPr>
          </a:p>
        </p:txBody>
      </p:sp>
      <p:sp>
        <p:nvSpPr>
          <p:cNvPr id="30" name="AutoShape 31"/>
          <p:cNvSpPr>
            <a:spLocks noChangeArrowheads="1"/>
          </p:cNvSpPr>
          <p:nvPr/>
        </p:nvSpPr>
        <p:spPr bwMode="auto">
          <a:xfrm>
            <a:off x="6494463" y="2648743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>
                <a:alpha val="50000"/>
              </a:srgb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b="1">
              <a:latin typeface="+mn-lt"/>
              <a:ea typeface="+mn-ea"/>
              <a:cs typeface="華康隸書體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6470650" y="392033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>
                <a:alpha val="50000"/>
              </a:srgb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b="1">
              <a:latin typeface="+mn-lt"/>
              <a:ea typeface="+mn-ea"/>
              <a:cs typeface="華康隸書體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342064" y="1124745"/>
            <a:ext cx="2236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b="1">
                <a:solidFill>
                  <a:srgbClr val="990033"/>
                </a:solidFill>
                <a:latin typeface="Calibri" pitchFamily="34" charset="0"/>
                <a:ea typeface="標楷體" pitchFamily="65" charset="-120"/>
                <a:cs typeface="華康隸書體"/>
              </a:rPr>
              <a:t>充實學校數位閱讀資源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6342064" y="2191545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b="1">
                <a:solidFill>
                  <a:srgbClr val="990033"/>
                </a:solidFill>
                <a:latin typeface="Calibri" pitchFamily="34" charset="0"/>
                <a:ea typeface="標楷體" pitchFamily="65" charset="-120"/>
                <a:cs typeface="華康隸書體"/>
              </a:rPr>
              <a:t>社區民眾終身教育</a:t>
            </a:r>
          </a:p>
          <a:p>
            <a:pPr>
              <a:defRPr/>
            </a:pPr>
            <a:r>
              <a:rPr kumimoji="0" lang="zh-TW" altLang="en-US" sz="1600" b="1">
                <a:solidFill>
                  <a:srgbClr val="990033"/>
                </a:solidFill>
                <a:latin typeface="Calibri" pitchFamily="34" charset="0"/>
                <a:ea typeface="標楷體" pitchFamily="65" charset="-120"/>
                <a:cs typeface="華康隸書體"/>
              </a:rPr>
              <a:t>的學習利器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6342064" y="3410745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b="1">
                <a:solidFill>
                  <a:srgbClr val="990033"/>
                </a:solidFill>
                <a:latin typeface="Calibri" pitchFamily="34" charset="0"/>
                <a:ea typeface="標楷體" pitchFamily="65" charset="-120"/>
                <a:cs typeface="華康隸書體"/>
              </a:rPr>
              <a:t>鄉鎮圖書館</a:t>
            </a:r>
          </a:p>
          <a:p>
            <a:pPr>
              <a:defRPr/>
            </a:pPr>
            <a:r>
              <a:rPr kumimoji="0" lang="zh-TW" altLang="en-US" sz="1600" b="1">
                <a:solidFill>
                  <a:srgbClr val="990033"/>
                </a:solidFill>
                <a:latin typeface="Calibri" pitchFamily="34" charset="0"/>
                <a:ea typeface="標楷體" pitchFamily="65" charset="-120"/>
                <a:cs typeface="華康隸書體"/>
              </a:rPr>
              <a:t>電子書閱讀器借閱</a:t>
            </a:r>
          </a:p>
        </p:txBody>
      </p:sp>
      <p:pic>
        <p:nvPicPr>
          <p:cNvPr id="49182" name="Picture 5" descr="0914照片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52713" y="4636295"/>
            <a:ext cx="14398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3" name="Text Box 8"/>
          <p:cNvSpPr txBox="1">
            <a:spLocks noChangeArrowheads="1"/>
          </p:cNvSpPr>
          <p:nvPr/>
        </p:nvSpPr>
        <p:spPr bwMode="auto">
          <a:xfrm>
            <a:off x="2598739" y="5577682"/>
            <a:ext cx="1569660" cy="276999"/>
          </a:xfrm>
          <a:prstGeom prst="rect">
            <a:avLst/>
          </a:prstGeom>
          <a:solidFill>
            <a:srgbClr val="FFFFFF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>
                <a:latin typeface="Times New Roman" pitchFamily="18" charset="0"/>
                <a:ea typeface="標楷體" pitchFamily="65" charset="-120"/>
                <a:cs typeface="華康隸書體"/>
              </a:rPr>
              <a:t>師生電子書操作訓練</a:t>
            </a:r>
          </a:p>
        </p:txBody>
      </p:sp>
      <p:sp>
        <p:nvSpPr>
          <p:cNvPr id="49184" name="Text Box 8"/>
          <p:cNvSpPr txBox="1">
            <a:spLocks noChangeArrowheads="1"/>
          </p:cNvSpPr>
          <p:nvPr/>
        </p:nvSpPr>
        <p:spPr bwMode="auto">
          <a:xfrm>
            <a:off x="4524375" y="5549107"/>
            <a:ext cx="1107996" cy="276999"/>
          </a:xfrm>
          <a:prstGeom prst="rect">
            <a:avLst/>
          </a:prstGeom>
          <a:solidFill>
            <a:srgbClr val="FFFFFF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>
                <a:latin typeface="Times New Roman" pitchFamily="18" charset="0"/>
                <a:ea typeface="標楷體" pitchFamily="65" charset="-120"/>
                <a:cs typeface="華康隸書體"/>
              </a:rPr>
              <a:t>師生共讀引導</a:t>
            </a:r>
          </a:p>
        </p:txBody>
      </p:sp>
      <p:sp>
        <p:nvSpPr>
          <p:cNvPr id="49185" name="Text Box 8"/>
          <p:cNvSpPr txBox="1">
            <a:spLocks noChangeArrowheads="1"/>
          </p:cNvSpPr>
          <p:nvPr/>
        </p:nvSpPr>
        <p:spPr bwMode="auto">
          <a:xfrm>
            <a:off x="6227763" y="5558632"/>
            <a:ext cx="1107996" cy="276999"/>
          </a:xfrm>
          <a:prstGeom prst="rect">
            <a:avLst/>
          </a:prstGeom>
          <a:solidFill>
            <a:srgbClr val="FFFFFF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>
                <a:latin typeface="Times New Roman" pitchFamily="18" charset="0"/>
                <a:ea typeface="標楷體" pitchFamily="65" charset="-120"/>
                <a:cs typeface="華康隸書體"/>
              </a:rPr>
              <a:t>學生個人閱讀</a:t>
            </a:r>
          </a:p>
        </p:txBody>
      </p:sp>
      <p:sp>
        <p:nvSpPr>
          <p:cNvPr id="49186" name="Line 37"/>
          <p:cNvSpPr>
            <a:spLocks noChangeShapeType="1"/>
          </p:cNvSpPr>
          <p:nvPr/>
        </p:nvSpPr>
        <p:spPr bwMode="auto">
          <a:xfrm>
            <a:off x="1230314" y="3082130"/>
            <a:ext cx="142875" cy="2873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87" name="Line 38"/>
          <p:cNvSpPr>
            <a:spLocks noChangeShapeType="1"/>
          </p:cNvSpPr>
          <p:nvPr/>
        </p:nvSpPr>
        <p:spPr bwMode="auto">
          <a:xfrm>
            <a:off x="1878014" y="3874294"/>
            <a:ext cx="142875" cy="2873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88" name="Line 39"/>
          <p:cNvSpPr>
            <a:spLocks noChangeShapeType="1"/>
          </p:cNvSpPr>
          <p:nvPr/>
        </p:nvSpPr>
        <p:spPr bwMode="auto">
          <a:xfrm flipH="1">
            <a:off x="1301750" y="3874293"/>
            <a:ext cx="71438" cy="863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2306578" y="4666456"/>
            <a:ext cx="400110" cy="115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14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  <a:cs typeface="華康隸書體"/>
              </a:rPr>
              <a:t>數位閱讀照片</a:t>
            </a:r>
          </a:p>
        </p:txBody>
      </p:sp>
      <p:pic>
        <p:nvPicPr>
          <p:cNvPr id="49190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67613" y="4653137"/>
            <a:ext cx="1576387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數位學習</a:t>
            </a:r>
            <a:r>
              <a:rPr lang="zh-TW" altLang="en-US" i="1" u="sng" dirty="0" smtClean="0">
                <a:solidFill>
                  <a:srgbClr val="C00000"/>
                </a:solidFill>
              </a:rPr>
              <a:t>社群經營</a:t>
            </a:r>
            <a:endParaRPr lang="zh-TW" altLang="en-US" i="1" u="sng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學習隨手得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世界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上最多成員的流行團體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-AKB48</a:t>
            </a:r>
          </a:p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學習機會均等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讓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台灣各地的孩子都能看到兒童劇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紙風車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劇團</a:t>
            </a:r>
            <a:endParaRPr lang="en-US" altLang="zh-TW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非正式學習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:1000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個遠方聲音的呼喚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世界公民島</a:t>
            </a:r>
          </a:p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互動學習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與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消費者對話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漢堡大亨</a:t>
            </a:r>
          </a:p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社會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學習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拉拉山的水蜜桃</a:t>
            </a:r>
          </a:p>
          <a:p>
            <a:endParaRPr lang="zh-TW" altLang="en-US" b="1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zh-TW" altLang="en-US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2010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年獲得金氏世界紀錄認證為世界上最多成員的流行團體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-AKB48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AKB48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是由日本作詞家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秋元康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擔任製作人的日本大型女子音樂組合，於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2005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年出道時屬於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DefSTAR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Records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旗下藝人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AKB48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的名字取自日本東京都秋葉原地區（簡稱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Akiba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），在秋葉原擁有名為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AKB48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劇場的專用表演場地，以「可以面對面的偶像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」為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理念，幾乎每天都在專用劇場進行公演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6386" name="Picture 2" descr="http://upload.wikimedia.org/wikipedia/commons/thumb/e/ec/AKB48_20090703_Japan_Expo_52.jpg/200px-AKB48_20090703_Japan_Expo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208091"/>
            <a:ext cx="2481064" cy="1649909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F1D6F-54AC-4FEB-9BB2-AB2A4E625ED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1878</Words>
  <Application>Microsoft Office PowerPoint</Application>
  <PresentationFormat>如螢幕大小 (4:3)</PresentationFormat>
  <Paragraphs>215</Paragraphs>
  <Slides>22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流線</vt:lpstr>
      <vt:lpstr>科學園區人才培育補助計畫</vt:lpstr>
      <vt:lpstr>大綱</vt:lpstr>
      <vt:lpstr>未來學習</vt:lpstr>
      <vt:lpstr>數位學習行銷概論</vt:lpstr>
      <vt:lpstr>投影片 5</vt:lpstr>
      <vt:lpstr>Learning Lab場域推動:彰化大城鄉</vt:lpstr>
      <vt:lpstr>建立中南部偏鄉應用數位學習之環境與能力， 落實學習機會均等</vt:lpstr>
      <vt:lpstr>數位學習社群經營</vt:lpstr>
      <vt:lpstr>2010年獲得金氏世界紀錄認證為世界上最多成員的流行團體-AKB48</vt:lpstr>
      <vt:lpstr>AKB48</vt:lpstr>
      <vt:lpstr>讓台灣各地的孩子都能看到兒童劇-紙風車劇團</vt:lpstr>
      <vt:lpstr>最新動態 :現有26,329人和團體捐款，目前約有794,680人看過演出</vt:lpstr>
      <vt:lpstr>1000個遠方聲音的呼喚-世界公民島</vt:lpstr>
      <vt:lpstr> 年度10大青年旅行家網路票選</vt:lpstr>
      <vt:lpstr>與消費者對話-漢堡大亨</vt:lpstr>
      <vt:lpstr>社會行銷-拉拉山的水蜜桃</vt:lpstr>
      <vt:lpstr>結合廠商，捐血送水蜜桃</vt:lpstr>
      <vt:lpstr>原住民果農與脊髓損傷者之合作</vt:lpstr>
      <vt:lpstr>  2004年成果</vt:lpstr>
      <vt:lpstr>虛實整合經營</vt:lpstr>
      <vt:lpstr>個人學習:由南往北佈建無縫數位學習中心</vt:lpstr>
      <vt:lpstr>培育產業永續發展的種子:創新學習社群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科學園區人才培育補助計畫</dc:title>
  <dc:creator>USER</dc:creator>
  <cp:lastModifiedBy>USER</cp:lastModifiedBy>
  <cp:revision>9</cp:revision>
  <dcterms:created xsi:type="dcterms:W3CDTF">2012-04-23T15:52:28Z</dcterms:created>
  <dcterms:modified xsi:type="dcterms:W3CDTF">2012-04-23T16:29:28Z</dcterms:modified>
</cp:coreProperties>
</file>