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90" r:id="rId1"/>
  </p:sldMasterIdLst>
  <p:notesMasterIdLst>
    <p:notesMasterId r:id="rId12"/>
  </p:notesMasterIdLst>
  <p:handoutMasterIdLst>
    <p:handoutMasterId r:id="rId13"/>
  </p:handoutMasterIdLst>
  <p:sldIdLst>
    <p:sldId id="273" r:id="rId2"/>
    <p:sldId id="281" r:id="rId3"/>
    <p:sldId id="274" r:id="rId4"/>
    <p:sldId id="275" r:id="rId5"/>
    <p:sldId id="276" r:id="rId6"/>
    <p:sldId id="264" r:id="rId7"/>
    <p:sldId id="277" r:id="rId8"/>
    <p:sldId id="268" r:id="rId9"/>
    <p:sldId id="278" r:id="rId10"/>
    <p:sldId id="27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預設章節" id="{24FE69C5-4869-4619-A306-ECD9D57C57DE}">
          <p14:sldIdLst>
            <p14:sldId id="273"/>
            <p14:sldId id="281"/>
          </p14:sldIdLst>
        </p14:section>
        <p14:section name="Windows 7" id="{88559CCB-8C46-46A5-A5DD-5BC598669C25}">
          <p14:sldIdLst>
            <p14:sldId id="274"/>
            <p14:sldId id="275"/>
          </p14:sldIdLst>
        </p14:section>
        <p14:section name="Windows 7系統密技" id="{F9B090EA-DE37-4E03-82AB-262E1585C798}">
          <p14:sldIdLst>
            <p14:sldId id="276"/>
            <p14:sldId id="264"/>
          </p14:sldIdLst>
        </p14:section>
        <p14:section name="Windows 7網路安全總管" id="{F68F80CF-A186-43D8-950A-E333DF2EC6F3}">
          <p14:sldIdLst>
            <p14:sldId id="277"/>
            <p14:sldId id="268"/>
          </p14:sldIdLst>
        </p14:section>
        <p14:section name="動畫效果" id="{536C16FA-8DAB-4901-92DF-91E6E1BEBFD4}">
          <p14:sldIdLst>
            <p14:sldId id="278"/>
            <p14:sldId id="27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660033"/>
    <a:srgbClr val="660066"/>
    <a:srgbClr val="CCECFF"/>
    <a:srgbClr val="3399FF"/>
    <a:srgbClr val="0099FF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048" autoAdjust="0"/>
    <p:restoredTop sz="83636" autoAdjust="0"/>
  </p:normalViewPr>
  <p:slideViewPr>
    <p:cSldViewPr>
      <p:cViewPr varScale="1">
        <p:scale>
          <a:sx n="42" d="100"/>
          <a:sy n="42" d="100"/>
        </p:scale>
        <p:origin x="-28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16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title>
      <c:tx>
        <c:rich>
          <a:bodyPr/>
          <a:lstStyle/>
          <a:p>
            <a:pPr>
              <a:defRPr/>
            </a:pPr>
            <a:r>
              <a:rPr lang="zh-TW"/>
              <a:t>各地銷售量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東部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第一季</c:v>
                </c:pt>
                <c:pt idx="1">
                  <c:v>第二季</c:v>
                </c:pt>
                <c:pt idx="2">
                  <c:v>第三季</c:v>
                </c:pt>
                <c:pt idx="3">
                  <c:v>第四季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70.2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西部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第一季</c:v>
                </c:pt>
                <c:pt idx="1">
                  <c:v>第二季</c:v>
                </c:pt>
                <c:pt idx="2">
                  <c:v>第三季</c:v>
                </c:pt>
                <c:pt idx="3">
                  <c:v>第四季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34.6</c:v>
                </c:pt>
                <c:pt idx="3">
                  <c:v>31.6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北部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第一季</c:v>
                </c:pt>
                <c:pt idx="1">
                  <c:v>第二季</c:v>
                </c:pt>
                <c:pt idx="2">
                  <c:v>第三季</c:v>
                </c:pt>
                <c:pt idx="3">
                  <c:v>第四季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45.9</c:v>
                </c:pt>
                <c:pt idx="1">
                  <c:v>46.9</c:v>
                </c:pt>
                <c:pt idx="2">
                  <c:v>45</c:v>
                </c:pt>
                <c:pt idx="3">
                  <c:v>43.9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808256"/>
        <c:axId val="57957376"/>
      </c:barChart>
      <c:catAx>
        <c:axId val="21808256"/>
        <c:scaling>
          <c:orientation val="minMax"/>
        </c:scaling>
        <c:delete val="0"/>
        <c:axPos val="b"/>
        <c:majorTickMark val="none"/>
        <c:minorTickMark val="none"/>
        <c:tickLblPos val="nextTo"/>
        <c:crossAx val="57957376"/>
        <c:crosses val="autoZero"/>
        <c:auto val="1"/>
        <c:lblAlgn val="ctr"/>
        <c:lblOffset val="100"/>
        <c:noMultiLvlLbl val="0"/>
      </c:catAx>
      <c:valAx>
        <c:axId val="57957376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2180825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zh-TW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350500-22C7-4A34-A64B-50BE04852766}" type="datetime1">
              <a:rPr lang="zh-TW" altLang="en-US" smtClean="0"/>
              <a:t>2010/3/16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50FBE6-2D62-4338-8A2C-4341E01DD8F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004231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945152-B205-4257-A9BD-687606164A81}" type="datetime1">
              <a:rPr lang="zh-TW" altLang="en-US" smtClean="0"/>
              <a:t>2010/3/16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E1662F-77B1-47FB-8114-2A85C3E445E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909954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smtClean="0"/>
              <a:t>Ch11</a:t>
            </a:r>
            <a:r>
              <a:rPr lang="zh-TW" altLang="en-US" dirty="0" smtClean="0"/>
              <a:t>簡報的輸出</a:t>
            </a:r>
            <a:endParaRPr lang="en-US" altLang="zh-TW" dirty="0" smtClean="0"/>
          </a:p>
          <a:p>
            <a:r>
              <a:rPr lang="en-US" altLang="zh-TW" dirty="0" smtClean="0"/>
              <a:t>PowerPoint</a:t>
            </a:r>
            <a:r>
              <a:rPr lang="en-US" altLang="zh-TW" baseline="0" dirty="0" smtClean="0"/>
              <a:t> </a:t>
            </a:r>
            <a:r>
              <a:rPr lang="en-US" altLang="zh-TW" dirty="0" smtClean="0"/>
              <a:t>2010 </a:t>
            </a:r>
            <a:r>
              <a:rPr lang="zh-TW" altLang="en-US" dirty="0" smtClean="0"/>
              <a:t>可以從單一位置預覽並列印檔案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1662F-77B1-47FB-8114-2A85C3E445E9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236352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1662F-77B1-47FB-8114-2A85C3E445E9}" type="slidenum">
              <a:rPr lang="zh-TW" altLang="en-US" smtClean="0"/>
              <a:t>10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520072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1662F-77B1-47FB-8114-2A85C3E445E9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355315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1662F-77B1-47FB-8114-2A85C3E445E9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574102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1662F-77B1-47FB-8114-2A85C3E445E9}" type="slidenum">
              <a:rPr lang="zh-TW" altLang="en-US" smtClean="0"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022670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1662F-77B1-47FB-8114-2A85C3E445E9}" type="slidenum">
              <a:rPr lang="zh-TW" altLang="en-US" smtClean="0"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233453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1662F-77B1-47FB-8114-2A85C3E445E9}" type="slidenum">
              <a:rPr lang="zh-TW" altLang="en-US" smtClean="0"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292427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1662F-77B1-47FB-8114-2A85C3E445E9}" type="slidenum">
              <a:rPr lang="zh-TW" altLang="en-US" smtClean="0"/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523501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1662F-77B1-47FB-8114-2A85C3E445E9}" type="slidenum">
              <a:rPr lang="zh-TW" altLang="en-US" smtClean="0"/>
              <a:t>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357420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1662F-77B1-47FB-8114-2A85C3E445E9}" type="slidenum">
              <a:rPr lang="zh-TW" altLang="en-US" smtClean="0"/>
              <a:t>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888207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 eaLnBrk="1" latinLnBrk="0" hangingPunct="1"/>
            <a:fld id="{B1F2A706-555D-4B94-9243-0B5257448634}" type="datetime1">
              <a:rPr lang="zh-TW" altLang="en-US" sz="2000" smtClean="0">
                <a:solidFill>
                  <a:srgbClr val="FFFFFF"/>
                </a:solidFill>
              </a:rPr>
              <a:t>2010/3/16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eaLnBrk="1" latinLnBrk="0" hangingPunct="1"/>
            <a:r>
              <a:rPr kumimoji="0" lang="en-US" smtClean="0">
                <a:solidFill>
                  <a:schemeClr val="tx2"/>
                </a:solidFill>
              </a:rPr>
              <a:t>PowerPoint 2010</a:t>
            </a:r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732320A-B4BF-4D84-996E-2790B2865FDC}" type="datetime1">
              <a:rPr lang="zh-TW" altLang="en-US" smtClean="0"/>
              <a:t>2010/3/16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PowerPoint 2010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408AA809-68AC-49D4-85BC-70B6CFC05DD3}" type="datetime1">
              <a:rPr lang="zh-TW" altLang="en-US" smtClean="0"/>
              <a:t>2010/3/16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PowerPoint 2010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F5DAFA83-1BC4-4E96-9D7B-AFB91610AC9D}" type="datetime1">
              <a:rPr lang="zh-TW" altLang="en-US" smtClean="0"/>
              <a:t>2010/3/16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PowerPoint 2010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91F7A4C-745C-4395-9167-0BC86A3BA738}" type="datetime1">
              <a:rPr lang="zh-TW" altLang="en-US" smtClean="0"/>
              <a:t>2010/3/16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PowerPoint 2010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45479171-0C4B-4F75-96DF-08DE531C823D}" type="datetime1">
              <a:rPr lang="zh-TW" altLang="en-US" smtClean="0"/>
              <a:t>2010/3/16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PowerPoint 2010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8F005AAD-E802-455D-8431-F760EF300BC3}" type="datetime1">
              <a:rPr lang="zh-TW" altLang="en-US" smtClean="0"/>
              <a:t>2010/3/16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PowerPoint 2010</a:t>
            </a:r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F61E892-6929-4F8D-8425-C3D95DB23D2B}" type="datetime1">
              <a:rPr lang="zh-TW" altLang="en-US" smtClean="0"/>
              <a:t>2010/3/16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PowerPoint 2010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105F43AD-0FCF-407F-B364-5E3725327B2D}" type="datetime1">
              <a:rPr lang="zh-TW" altLang="en-US" smtClean="0"/>
              <a:t>2010/3/16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PowerPoint 2010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F854989-55CB-4BB6-B7E3-B48A39C30B99}" type="datetime1">
              <a:rPr lang="zh-TW" altLang="en-US" smtClean="0"/>
              <a:t>2010/3/16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PowerPoint 2010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3F41E552-043B-4423-96A1-47F7ACD6F964}" type="datetime1">
              <a:rPr lang="zh-TW" altLang="en-US" smtClean="0"/>
              <a:t>2010/3/16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PowerPoint 2010</a:t>
            </a:r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8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eaLnBrk="1" latinLnBrk="0" hangingPunct="1"/>
            <a:fld id="{84609598-E324-4687-A826-92545B4F2130}" type="datetime1">
              <a:rPr lang="zh-TW" altLang="en-US" sz="1400" smtClean="0">
                <a:solidFill>
                  <a:schemeClr val="tx2"/>
                </a:solidFill>
              </a:rPr>
              <a:t>2010/3/16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pPr algn="r" eaLnBrk="1" latinLnBrk="0" hangingPunct="1"/>
            <a:r>
              <a:rPr kumimoji="0" lang="en-US" sz="1400" smtClean="0">
                <a:solidFill>
                  <a:schemeClr val="tx2"/>
                </a:solidFill>
              </a:rPr>
              <a:t>PowerPoint 2010</a:t>
            </a:r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1" r:id="rId1"/>
    <p:sldLayoutId id="2147483892" r:id="rId2"/>
    <p:sldLayoutId id="2147483893" r:id="rId3"/>
    <p:sldLayoutId id="2147483894" r:id="rId4"/>
    <p:sldLayoutId id="2147483895" r:id="rId5"/>
    <p:sldLayoutId id="2147483896" r:id="rId6"/>
    <p:sldLayoutId id="2147483897" r:id="rId7"/>
    <p:sldLayoutId id="2147483898" r:id="rId8"/>
    <p:sldLayoutId id="2147483899" r:id="rId9"/>
    <p:sldLayoutId id="2147483900" r:id="rId10"/>
    <p:sldLayoutId id="2147483901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5.jpe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4.jpg"/><Relationship Id="rId5" Type="http://schemas.openxmlformats.org/officeDocument/2006/relationships/image" Target="../media/image3.jpe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6.png"/><Relationship Id="rId5" Type="http://schemas.openxmlformats.org/officeDocument/2006/relationships/image" Target="../media/image7.gif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968824" y="4048472"/>
            <a:ext cx="7851648" cy="1828800"/>
          </a:xfrm>
        </p:spPr>
        <p:txBody>
          <a:bodyPr>
            <a:normAutofit/>
          </a:bodyPr>
          <a:lstStyle/>
          <a:p>
            <a:pPr algn="l"/>
            <a:r>
              <a:rPr lang="zh-TW" altLang="en-US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新書推薦</a:t>
            </a:r>
            <a:endParaRPr lang="zh-TW" altLang="en-US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280956" y="6194811"/>
            <a:ext cx="7854696" cy="648072"/>
          </a:xfrm>
        </p:spPr>
        <p:txBody>
          <a:bodyPr/>
          <a:lstStyle/>
          <a:p>
            <a:r>
              <a:rPr lang="zh-TW" altLang="en-US" dirty="0" smtClean="0">
                <a:solidFill>
                  <a:schemeClr val="bg2">
                    <a:lumMod val="10000"/>
                  </a:schemeClr>
                </a:solidFill>
              </a:rPr>
              <a:t>志凌資訊           </a:t>
            </a:r>
            <a:r>
              <a:rPr lang="en-US" altLang="zh-TW" dirty="0" smtClean="0">
                <a:solidFill>
                  <a:schemeClr val="bg2">
                    <a:lumMod val="10000"/>
                  </a:schemeClr>
                </a:solidFill>
              </a:rPr>
              <a:t>2010</a:t>
            </a:r>
            <a:r>
              <a:rPr lang="zh-TW" altLang="en-US" dirty="0" smtClean="0">
                <a:solidFill>
                  <a:schemeClr val="bg2">
                    <a:lumMod val="10000"/>
                  </a:schemeClr>
                </a:solidFill>
              </a:rPr>
              <a:t>年</a:t>
            </a:r>
            <a:r>
              <a:rPr lang="en-US" altLang="zh-TW" dirty="0" smtClean="0">
                <a:solidFill>
                  <a:schemeClr val="bg2">
                    <a:lumMod val="10000"/>
                  </a:schemeClr>
                </a:solidFill>
              </a:rPr>
              <a:t>3</a:t>
            </a:r>
            <a:r>
              <a:rPr lang="zh-TW" altLang="en-US" dirty="0" smtClean="0">
                <a:solidFill>
                  <a:schemeClr val="bg2">
                    <a:lumMod val="10000"/>
                  </a:schemeClr>
                </a:solidFill>
              </a:rPr>
              <a:t>月</a:t>
            </a:r>
            <a:r>
              <a:rPr lang="en-US" altLang="zh-TW" dirty="0" smtClean="0">
                <a:solidFill>
                  <a:schemeClr val="bg2">
                    <a:lumMod val="10000"/>
                  </a:schemeClr>
                </a:solidFill>
              </a:rPr>
              <a:t>5</a:t>
            </a:r>
            <a:r>
              <a:rPr lang="zh-TW" altLang="en-US" dirty="0" smtClean="0">
                <a:solidFill>
                  <a:schemeClr val="bg2">
                    <a:lumMod val="10000"/>
                  </a:schemeClr>
                </a:solidFill>
              </a:rPr>
              <a:t>日</a:t>
            </a:r>
            <a:endParaRPr lang="zh-TW" alt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594" y="353710"/>
            <a:ext cx="2465222" cy="33089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Left"/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4040" y="349544"/>
            <a:ext cx="2438400" cy="33172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Left"/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6" name="圖片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071" y="354929"/>
            <a:ext cx="2445715" cy="33064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Left"/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3" name="guitar5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313240" y="4947924"/>
            <a:ext cx="1113656" cy="1113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073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0000">
        <p14:ripple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0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54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  <a:reflection blurRad="6350" stA="55000" endA="300" endPos="45500" dir="5400000" sy="-100000" algn="bl" rotWithShape="0"/>
                </a:effectLst>
              </a:rPr>
              <a:t>圖表動畫</a:t>
            </a:r>
          </a:p>
        </p:txBody>
      </p:sp>
      <p:graphicFrame>
        <p:nvGraphicFramePr>
          <p:cNvPr id="7" name="內容版面配置區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0301957"/>
              </p:ext>
            </p:extLst>
          </p:nvPr>
        </p:nvGraphicFramePr>
        <p:xfrm>
          <a:off x="822325" y="1100138"/>
          <a:ext cx="7521575" cy="3579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61B60DAC-C92D-449A-9685-F8D449E7C1D9}" type="datetime1">
              <a:rPr lang="zh-TW" altLang="en-US" smtClean="0"/>
              <a:t>2010/3/16</a:t>
            </a:fld>
            <a:endParaRPr lang="en-US" dirty="0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PowerPoint 2010</a:t>
            </a:r>
            <a:endParaRPr kumimoji="0"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10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397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0">
        <p14:ferris dir="l"/>
      </p:transition>
    </mc:Choice>
    <mc:Fallback xmlns="">
      <p:transition spd="slow" advTm="5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3" dur="3000"/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500" fill="hold"/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500"/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4" dur="2000"/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500"/>
                            </p:stCondLst>
                            <p:childTnLst>
                              <p:par>
                                <p:cTn id="26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 uiExpand="1">
        <p:bldSub>
          <a:bldChart bld="category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4800" b="1" cap="none" spc="0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簡報程序</a:t>
            </a:r>
          </a:p>
        </p:txBody>
      </p:sp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678515B-0A8D-4E92-AB7F-A83600F196D2}" type="datetime1">
              <a:rPr lang="zh-TW" altLang="en-US" smtClean="0"/>
              <a:t>2010/3/16</a:t>
            </a:fld>
            <a:endParaRPr lang="en-US" dirty="0"/>
          </a:p>
        </p:txBody>
      </p:sp>
      <p:sp>
        <p:nvSpPr>
          <p:cNvPr id="12" name="頁尾版面配置區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PowerPoint 2010</a:t>
            </a:r>
            <a:endParaRPr kumimoji="0"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2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圓角矩形 7"/>
          <p:cNvSpPr>
            <a:spLocks noChangeArrowheads="1"/>
          </p:cNvSpPr>
          <p:nvPr/>
        </p:nvSpPr>
        <p:spPr bwMode="gray">
          <a:xfrm>
            <a:off x="1903639" y="2422037"/>
            <a:ext cx="5410200" cy="533400"/>
          </a:xfrm>
          <a:prstGeom prst="roundRect">
            <a:avLst>
              <a:gd name="adj" fmla="val 49106"/>
            </a:avLst>
          </a:prstGeom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none" lIns="91440" tIns="45720" rIns="91440" bIns="45720" anchor="ctr" compatLnSpc="1"/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altLang="zh-TW" sz="2400" b="1" dirty="0">
                <a:solidFill>
                  <a:schemeClr val="bg1"/>
                </a:solidFill>
                <a:latin typeface="Arial"/>
                <a:ea typeface="新細明體"/>
              </a:rPr>
              <a:t>2. </a:t>
            </a:r>
            <a:r>
              <a:rPr lang="en-US" altLang="zh-TW" sz="2400" b="1" dirty="0" smtClean="0">
                <a:solidFill>
                  <a:schemeClr val="bg1"/>
                </a:solidFill>
                <a:latin typeface="Arial"/>
                <a:ea typeface="新細明體"/>
              </a:rPr>
              <a:t>Windows 7</a:t>
            </a:r>
            <a:r>
              <a:rPr lang="zh-TW" altLang="en-US" sz="2400" b="1" dirty="0" smtClean="0">
                <a:solidFill>
                  <a:schemeClr val="bg1"/>
                </a:solidFill>
                <a:latin typeface="Arial"/>
                <a:ea typeface="新細明體"/>
              </a:rPr>
              <a:t>系統密技．效能調校</a:t>
            </a:r>
            <a:endParaRPr lang="zh-TW" dirty="0">
              <a:solidFill>
                <a:schemeClr val="bg1"/>
              </a:solidFill>
            </a:endParaRPr>
          </a:p>
        </p:txBody>
      </p:sp>
      <p:sp>
        <p:nvSpPr>
          <p:cNvPr id="9" name="圓角矩形 8"/>
          <p:cNvSpPr>
            <a:spLocks noChangeArrowheads="1"/>
          </p:cNvSpPr>
          <p:nvPr/>
        </p:nvSpPr>
        <p:spPr bwMode="gray">
          <a:xfrm>
            <a:off x="1903639" y="3287282"/>
            <a:ext cx="5410200" cy="533400"/>
          </a:xfrm>
          <a:prstGeom prst="roundRect">
            <a:avLst>
              <a:gd name="adj" fmla="val 49106"/>
            </a:avLst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anchor="ctr" compatLnSpc="1"/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altLang="zh-TW" sz="2400" b="1" dirty="0">
                <a:solidFill>
                  <a:schemeClr val="bg1"/>
                </a:solidFill>
                <a:latin typeface="Arial"/>
                <a:ea typeface="新細明體"/>
              </a:rPr>
              <a:t>3. </a:t>
            </a:r>
            <a:r>
              <a:rPr lang="en-US" altLang="zh-TW" sz="2400" b="1" dirty="0" smtClean="0">
                <a:solidFill>
                  <a:schemeClr val="bg1"/>
                </a:solidFill>
                <a:latin typeface="Arial"/>
                <a:ea typeface="新細明體"/>
              </a:rPr>
              <a:t>Windows 7</a:t>
            </a:r>
            <a:r>
              <a:rPr lang="zh-TW" altLang="en-US" sz="2400" b="1" dirty="0" smtClean="0">
                <a:solidFill>
                  <a:schemeClr val="bg1"/>
                </a:solidFill>
                <a:latin typeface="Arial"/>
                <a:ea typeface="新細明體"/>
              </a:rPr>
              <a:t>網路安全總管</a:t>
            </a:r>
            <a:endParaRPr lang="zh-TW" dirty="0">
              <a:solidFill>
                <a:schemeClr val="bg1"/>
              </a:solidFill>
            </a:endParaRPr>
          </a:p>
        </p:txBody>
      </p:sp>
      <p:sp>
        <p:nvSpPr>
          <p:cNvPr id="10" name="圓角矩形 9"/>
          <p:cNvSpPr>
            <a:spLocks noChangeArrowheads="1"/>
          </p:cNvSpPr>
          <p:nvPr/>
        </p:nvSpPr>
        <p:spPr bwMode="gray">
          <a:xfrm>
            <a:off x="1903639" y="4152528"/>
            <a:ext cx="5410200" cy="533400"/>
          </a:xfrm>
          <a:prstGeom prst="roundRect">
            <a:avLst>
              <a:gd name="adj" fmla="val 49106"/>
            </a:avLst>
          </a:prstGeom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none" lIns="91440" tIns="45720" rIns="91440" bIns="45720" anchor="ctr" compatLnSpc="1"/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altLang="zh-TW" sz="2400" b="1" dirty="0">
                <a:solidFill>
                  <a:schemeClr val="bg1"/>
                </a:solidFill>
                <a:latin typeface="Arial"/>
                <a:ea typeface="新細明體"/>
              </a:rPr>
              <a:t>4. </a:t>
            </a:r>
            <a:r>
              <a:rPr lang="zh-TW" altLang="en-US" sz="2400" b="1" dirty="0" smtClean="0">
                <a:solidFill>
                  <a:schemeClr val="bg1"/>
                </a:solidFill>
                <a:latin typeface="Arial"/>
                <a:ea typeface="新細明體"/>
              </a:rPr>
              <a:t>動</a:t>
            </a:r>
            <a:r>
              <a:rPr lang="zh-TW" altLang="en-US" sz="2400" b="1" dirty="0">
                <a:solidFill>
                  <a:schemeClr val="bg1"/>
                </a:solidFill>
                <a:latin typeface="Arial"/>
                <a:ea typeface="新細明體"/>
              </a:rPr>
              <a:t>畫</a:t>
            </a:r>
            <a:r>
              <a:rPr lang="zh-TW" altLang="en-US" sz="2400" b="1" dirty="0" smtClean="0">
                <a:solidFill>
                  <a:schemeClr val="bg1"/>
                </a:solidFill>
                <a:latin typeface="Arial"/>
                <a:ea typeface="新細明體"/>
              </a:rPr>
              <a:t>特效</a:t>
            </a:r>
            <a:endParaRPr lang="zh-TW" dirty="0">
              <a:solidFill>
                <a:schemeClr val="bg1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13839" y="332656"/>
            <a:ext cx="1422383" cy="142238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pic>
        <p:nvPicPr>
          <p:cNvPr id="15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625552" y="5805264"/>
            <a:ext cx="609600" cy="609600"/>
          </a:xfrm>
          <a:prstGeom prst="rect">
            <a:avLst/>
          </a:prstGeom>
        </p:spPr>
      </p:pic>
      <p:sp>
        <p:nvSpPr>
          <p:cNvPr id="13" name="圓角矩形 12"/>
          <p:cNvSpPr>
            <a:spLocks noChangeArrowheads="1"/>
          </p:cNvSpPr>
          <p:nvPr/>
        </p:nvSpPr>
        <p:spPr bwMode="gray">
          <a:xfrm>
            <a:off x="1903639" y="1628800"/>
            <a:ext cx="5410200" cy="533400"/>
          </a:xfrm>
          <a:prstGeom prst="roundRect">
            <a:avLst>
              <a:gd name="adj" fmla="val 49106"/>
            </a:avLst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anchor="ctr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TW" sz="2400" b="1" dirty="0">
                <a:solidFill>
                  <a:schemeClr val="bg1"/>
                </a:solidFill>
                <a:latin typeface="Arial"/>
              </a:rPr>
              <a:t>1. Windows 7</a:t>
            </a:r>
            <a:endParaRPr lang="zh-TW" altLang="zh-TW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707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50000">
        <p:dissolve/>
      </p:transition>
    </mc:Choice>
    <mc:Fallback xmlns="">
      <p:transition spd="slow" advTm="5000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3" dur="4744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 vol="80000">
                <p:cTn id="6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  <p:bldLst>
      <p:bldP spid="8" grpId="0" build="p" animBg="1"/>
      <p:bldP spid="9" grpId="0" build="p" animBg="1"/>
      <p:bldP spid="10" grpId="0" build="p" animBg="1"/>
      <p:bldP spid="1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sz="half" idx="1"/>
          </p:nvPr>
        </p:nvSpPr>
        <p:spPr>
          <a:xfrm>
            <a:off x="4788024" y="1556792"/>
            <a:ext cx="4038600" cy="440740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zh-TW" altLang="en-US" dirty="0"/>
              <a:t>作者： 志凌資訊</a:t>
            </a:r>
            <a:endParaRPr lang="en-US" altLang="zh-TW" dirty="0"/>
          </a:p>
          <a:p>
            <a:pPr indent="0">
              <a:buNone/>
            </a:pPr>
            <a:r>
              <a:rPr lang="zh-TW" altLang="en-US" dirty="0" smtClean="0"/>
              <a:t>          江</a:t>
            </a:r>
            <a:r>
              <a:rPr lang="zh-TW" altLang="en-US" dirty="0"/>
              <a:t>高舉</a:t>
            </a:r>
            <a:r>
              <a:rPr lang="en-US" altLang="zh-TW" dirty="0"/>
              <a:t>/</a:t>
            </a:r>
            <a:r>
              <a:rPr lang="zh-TW" altLang="en-US" dirty="0"/>
              <a:t>郭姮劭  </a:t>
            </a:r>
          </a:p>
          <a:p>
            <a:pPr marL="45720" indent="0">
              <a:buNone/>
            </a:pPr>
            <a:r>
              <a:rPr lang="zh-TW" altLang="en-US" dirty="0"/>
              <a:t>書號： </a:t>
            </a:r>
            <a:r>
              <a:rPr lang="en-US" altLang="zh-TW" dirty="0"/>
              <a:t>ACA014000</a:t>
            </a:r>
          </a:p>
          <a:p>
            <a:pPr marL="45720" indent="0">
              <a:buNone/>
            </a:pPr>
            <a:r>
              <a:rPr lang="zh-TW" altLang="en-US" dirty="0"/>
              <a:t>出版日： </a:t>
            </a:r>
            <a:r>
              <a:rPr lang="en-US" altLang="zh-TW" dirty="0"/>
              <a:t>2009/10/15</a:t>
            </a:r>
          </a:p>
          <a:p>
            <a:pPr marL="45720" indent="0">
              <a:buNone/>
            </a:pPr>
            <a:r>
              <a:rPr lang="zh-TW" altLang="en-US" dirty="0"/>
              <a:t>價格：  </a:t>
            </a:r>
            <a:r>
              <a:rPr lang="en-US" altLang="zh-TW" dirty="0"/>
              <a:t>299 </a:t>
            </a:r>
          </a:p>
          <a:p>
            <a:pPr marL="45720" indent="0">
              <a:buNone/>
            </a:pPr>
            <a:r>
              <a:rPr lang="zh-TW" altLang="en-US" dirty="0"/>
              <a:t>頁數： </a:t>
            </a:r>
            <a:r>
              <a:rPr lang="en-US" altLang="zh-TW" dirty="0"/>
              <a:t>492</a:t>
            </a:r>
          </a:p>
          <a:p>
            <a:pPr marL="45720" indent="0">
              <a:buNone/>
            </a:pPr>
            <a:r>
              <a:rPr lang="zh-TW" altLang="en-US" dirty="0"/>
              <a:t>色彩： 彩色 </a:t>
            </a:r>
            <a:endParaRPr lang="en-US" altLang="zh-TW" dirty="0"/>
          </a:p>
          <a:p>
            <a:pPr marL="45720" indent="0">
              <a:buNone/>
            </a:pPr>
            <a:r>
              <a:rPr lang="zh-TW" altLang="en-US" dirty="0"/>
              <a:t>光碟：  </a:t>
            </a:r>
            <a:r>
              <a:rPr lang="en-US" altLang="zh-TW" dirty="0"/>
              <a:t>DVD*1 </a:t>
            </a:r>
          </a:p>
          <a:p>
            <a:endParaRPr lang="zh-TW" altLang="en-US" dirty="0"/>
          </a:p>
        </p:txBody>
      </p:sp>
      <p:pic>
        <p:nvPicPr>
          <p:cNvPr id="8" name="內容版面配置區 3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484784"/>
            <a:ext cx="3286501" cy="44069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CAF4AAFD-5F4D-4648-BA55-2BB261D5483F}" type="datetime1">
              <a:rPr lang="zh-TW" altLang="en-US" smtClean="0"/>
              <a:t>2010/3/16</a:t>
            </a:fld>
            <a:endParaRPr lang="en-US"/>
          </a:p>
        </p:txBody>
      </p:sp>
      <p:sp>
        <p:nvSpPr>
          <p:cNvPr id="9" name="頁尾版面配置區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PowerPoint 2010</a:t>
            </a:r>
            <a:endParaRPr kumimoji="0"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3</a:t>
            </a:fld>
            <a:endParaRPr kumimoji="0" lang="en-US"/>
          </a:p>
        </p:txBody>
      </p:sp>
      <p:sp>
        <p:nvSpPr>
          <p:cNvPr id="7" name="標題 6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zh-TW" altLang="en-US" sz="4800" b="1" cap="none" spc="0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跟我學</a:t>
            </a:r>
            <a:r>
              <a:rPr lang="en-US" altLang="zh-TW" sz="4800" b="1" cap="none" spc="0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Windows 7</a:t>
            </a:r>
            <a:endParaRPr lang="zh-TW" altLang="en-US" sz="48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089838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 advTm="50000">
        <p14:honeycomb/>
      </p:transition>
    </mc:Choice>
    <mc:Fallback>
      <p:transition spd="slow" advTm="5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2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2" dur="2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3" dur="2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"/>
                            </p:stCondLst>
                            <p:childTnLst>
                              <p:par>
                                <p:cTn id="16" presetID="24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7" dur="25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8" dur="25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9" dur="25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4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3" dur="25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4" dur="25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5" dur="25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50"/>
                            </p:stCondLst>
                            <p:childTnLst>
                              <p:par>
                                <p:cTn id="28" presetID="24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9" dur="25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0" dur="25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1" dur="25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2" dur="25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4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5" dur="25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6" dur="25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7" dur="25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8" dur="25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250"/>
                            </p:stCondLst>
                            <p:childTnLst>
                              <p:par>
                                <p:cTn id="40" presetID="24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1" dur="25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2" dur="25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3" dur="25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4" dur="25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24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7" dur="25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8" dur="25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9" dur="25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0" dur="25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750"/>
                            </p:stCondLst>
                            <p:childTnLst>
                              <p:par>
                                <p:cTn id="52" presetID="24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3" dur="25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4" dur="25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5" dur="25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6" dur="25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/>
          <p:cNvSpPr>
            <a:spLocks noGrp="1"/>
          </p:cNvSpPr>
          <p:nvPr>
            <p:ph type="title"/>
          </p:nvPr>
        </p:nvSpPr>
        <p:spPr>
          <a:xfrm>
            <a:off x="6392756" y="1124744"/>
            <a:ext cx="2751244" cy="936104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TW" altLang="en-US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本書簡介</a:t>
            </a:r>
          </a:p>
        </p:txBody>
      </p:sp>
      <p:sp>
        <p:nvSpPr>
          <p:cNvPr id="2" name="內容版面配置區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528638" indent="-484188">
              <a:buBlip>
                <a:blip r:embed="rId3"/>
              </a:buBlip>
            </a:pPr>
            <a:r>
              <a:rPr lang="zh-TW" altLang="en-US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</a:rPr>
              <a:t>工作更輕鬆</a:t>
            </a:r>
            <a:r>
              <a:rPr lang="en-US" altLang="zh-TW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</a:rPr>
              <a:t>‧</a:t>
            </a:r>
            <a:r>
              <a:rPr lang="zh-TW" altLang="en-US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</a:rPr>
              <a:t>生活更好玩，個人化你的</a:t>
            </a:r>
            <a:r>
              <a:rPr lang="en-US" altLang="zh-TW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</a:rPr>
              <a:t>Windows 7</a:t>
            </a:r>
            <a:r>
              <a:rPr lang="zh-TW" altLang="en-US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</a:rPr>
              <a:t>。</a:t>
            </a:r>
          </a:p>
          <a:p>
            <a:pPr marL="528638" indent="-484188">
              <a:buBlip>
                <a:blip r:embed="rId3"/>
              </a:buBlip>
            </a:pPr>
            <a:r>
              <a:rPr lang="zh-TW" altLang="en-US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</a:rPr>
              <a:t>升級免煩惱：教您如何輕鬆升級</a:t>
            </a:r>
            <a:r>
              <a:rPr lang="en-US" altLang="zh-TW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</a:rPr>
              <a:t>Windows 7</a:t>
            </a:r>
            <a:r>
              <a:rPr lang="zh-TW" altLang="en-US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</a:rPr>
              <a:t>，快速熟悉全新的使用介面，硬體相容免煩惱。</a:t>
            </a:r>
          </a:p>
          <a:p>
            <a:pPr marL="528638" indent="-484188">
              <a:buBlip>
                <a:blip r:embed="rId3"/>
              </a:buBlip>
            </a:pPr>
            <a:r>
              <a:rPr lang="zh-TW" altLang="en-US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</a:rPr>
              <a:t>功能全體驗：體驗</a:t>
            </a:r>
            <a:r>
              <a:rPr lang="en-US" altLang="zh-TW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</a:rPr>
              <a:t>Windows 7</a:t>
            </a:r>
            <a:r>
              <a:rPr lang="zh-TW" altLang="en-US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</a:rPr>
              <a:t>在檔案管理、視窗選單、影音媒體、</a:t>
            </a:r>
            <a:r>
              <a:rPr lang="en-US" altLang="zh-TW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</a:rPr>
              <a:t>IE8</a:t>
            </a:r>
            <a:r>
              <a:rPr lang="zh-TW" altLang="en-US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</a:rPr>
              <a:t>網頁、安全升級管控的全新功能。</a:t>
            </a:r>
          </a:p>
          <a:p>
            <a:endParaRPr lang="zh-TW" altLang="en-US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06DDCD2-D90D-48F4-81BA-C814FC36D2CA}" type="datetime1">
              <a:rPr lang="zh-TW" altLang="en-US" smtClean="0"/>
              <a:t>2010/3/16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PowerPoint 2010</a:t>
            </a:r>
            <a:endParaRPr kumimoji="0"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4</a:t>
            </a:fld>
            <a:endParaRPr kumimoji="0" lang="en-US" dirty="0">
              <a:solidFill>
                <a:srgbClr val="FFFFFF"/>
              </a:solidFill>
            </a:endParaRPr>
          </a:p>
        </p:txBody>
      </p:sp>
      <p:pic>
        <p:nvPicPr>
          <p:cNvPr id="9" name="內容版面配置區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404664"/>
            <a:ext cx="2016224" cy="270357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840358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50000">
        <p14:gallery dir="l"/>
      </p:transition>
    </mc:Choice>
    <mc:Fallback xmlns="">
      <p:transition spd="slow" advTm="5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內容版面配置區 9"/>
          <p:cNvSpPr>
            <a:spLocks noGrp="1"/>
          </p:cNvSpPr>
          <p:nvPr>
            <p:ph sz="half" idx="1"/>
          </p:nvPr>
        </p:nvSpPr>
        <p:spPr>
          <a:xfrm>
            <a:off x="899592" y="1340768"/>
            <a:ext cx="3888432" cy="4032448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TW" altLang="en-US" sz="2400" dirty="0">
                <a:solidFill>
                  <a:srgbClr val="002060"/>
                </a:solidFill>
              </a:rPr>
              <a:t>作者： 志凌資訊顧問群  </a:t>
            </a:r>
          </a:p>
          <a:p>
            <a:r>
              <a:rPr lang="zh-TW" altLang="en-US" sz="2400" dirty="0" smtClean="0">
                <a:solidFill>
                  <a:srgbClr val="002060"/>
                </a:solidFill>
              </a:rPr>
              <a:t>書</a:t>
            </a:r>
            <a:r>
              <a:rPr lang="zh-TW" altLang="en-US" sz="2400" dirty="0">
                <a:solidFill>
                  <a:srgbClr val="002060"/>
                </a:solidFill>
              </a:rPr>
              <a:t>號： </a:t>
            </a:r>
            <a:r>
              <a:rPr lang="en-US" altLang="zh-TW" sz="2400" dirty="0" smtClean="0">
                <a:solidFill>
                  <a:srgbClr val="002060"/>
                </a:solidFill>
              </a:rPr>
              <a:t>ACA014600</a:t>
            </a:r>
          </a:p>
          <a:p>
            <a:r>
              <a:rPr lang="zh-TW" altLang="en-US" sz="2400" dirty="0" smtClean="0">
                <a:solidFill>
                  <a:srgbClr val="002060"/>
                </a:solidFill>
              </a:rPr>
              <a:t>出版</a:t>
            </a:r>
            <a:r>
              <a:rPr lang="zh-TW" altLang="en-US" sz="2400" dirty="0">
                <a:solidFill>
                  <a:srgbClr val="002060"/>
                </a:solidFill>
              </a:rPr>
              <a:t>日</a:t>
            </a:r>
            <a:r>
              <a:rPr lang="zh-TW" altLang="en-US" sz="2400" dirty="0" smtClean="0">
                <a:solidFill>
                  <a:srgbClr val="002060"/>
                </a:solidFill>
              </a:rPr>
              <a:t>：</a:t>
            </a:r>
            <a:r>
              <a:rPr lang="en-US" altLang="zh-TW" sz="2400" dirty="0" smtClean="0">
                <a:solidFill>
                  <a:srgbClr val="002060"/>
                </a:solidFill>
              </a:rPr>
              <a:t>2009/11/17</a:t>
            </a:r>
          </a:p>
          <a:p>
            <a:r>
              <a:rPr lang="zh-TW" altLang="en-US" sz="2400" dirty="0" smtClean="0">
                <a:solidFill>
                  <a:srgbClr val="002060"/>
                </a:solidFill>
              </a:rPr>
              <a:t>價格</a:t>
            </a:r>
            <a:r>
              <a:rPr lang="zh-TW" altLang="en-US" sz="2400" dirty="0">
                <a:solidFill>
                  <a:srgbClr val="002060"/>
                </a:solidFill>
              </a:rPr>
              <a:t>：  </a:t>
            </a:r>
            <a:r>
              <a:rPr lang="en-US" altLang="zh-TW" sz="2400" dirty="0">
                <a:solidFill>
                  <a:srgbClr val="002060"/>
                </a:solidFill>
              </a:rPr>
              <a:t>380 </a:t>
            </a:r>
          </a:p>
          <a:p>
            <a:r>
              <a:rPr lang="zh-TW" altLang="en-US" sz="2400" dirty="0" smtClean="0">
                <a:solidFill>
                  <a:srgbClr val="002060"/>
                </a:solidFill>
              </a:rPr>
              <a:t>頁數</a:t>
            </a:r>
            <a:r>
              <a:rPr lang="zh-TW" altLang="en-US" sz="2400" dirty="0">
                <a:solidFill>
                  <a:srgbClr val="002060"/>
                </a:solidFill>
              </a:rPr>
              <a:t>： </a:t>
            </a:r>
            <a:r>
              <a:rPr lang="en-US" altLang="zh-TW" sz="2400" dirty="0" smtClean="0">
                <a:solidFill>
                  <a:srgbClr val="002060"/>
                </a:solidFill>
              </a:rPr>
              <a:t>464</a:t>
            </a:r>
          </a:p>
          <a:p>
            <a:r>
              <a:rPr lang="zh-TW" altLang="en-US" sz="2400" dirty="0" smtClean="0">
                <a:solidFill>
                  <a:srgbClr val="002060"/>
                </a:solidFill>
              </a:rPr>
              <a:t>色彩</a:t>
            </a:r>
            <a:r>
              <a:rPr lang="zh-TW" altLang="en-US" sz="2400" dirty="0">
                <a:solidFill>
                  <a:srgbClr val="002060"/>
                </a:solidFill>
              </a:rPr>
              <a:t>： </a:t>
            </a:r>
            <a:r>
              <a:rPr lang="zh-TW" altLang="en-US" sz="2400" dirty="0" smtClean="0">
                <a:solidFill>
                  <a:srgbClr val="002060"/>
                </a:solidFill>
              </a:rPr>
              <a:t>單色</a:t>
            </a:r>
            <a:endParaRPr lang="en-US" altLang="zh-TW" sz="2400" dirty="0" smtClean="0">
              <a:solidFill>
                <a:srgbClr val="002060"/>
              </a:solidFill>
            </a:endParaRPr>
          </a:p>
          <a:p>
            <a:r>
              <a:rPr lang="zh-TW" altLang="en-US" sz="2400" dirty="0" smtClean="0">
                <a:solidFill>
                  <a:srgbClr val="002060"/>
                </a:solidFill>
              </a:rPr>
              <a:t>光碟</a:t>
            </a:r>
            <a:r>
              <a:rPr lang="zh-TW" altLang="en-US" sz="2400" dirty="0">
                <a:solidFill>
                  <a:srgbClr val="002060"/>
                </a:solidFill>
              </a:rPr>
              <a:t>：  無 </a:t>
            </a:r>
            <a:endParaRPr lang="en-US" altLang="zh-TW" sz="2400" dirty="0" smtClean="0">
              <a:solidFill>
                <a:srgbClr val="002060"/>
              </a:solidFill>
            </a:endParaRPr>
          </a:p>
        </p:txBody>
      </p:sp>
      <p:pic>
        <p:nvPicPr>
          <p:cNvPr id="8" name="內容版面配置區 4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1412776"/>
            <a:ext cx="3055379" cy="37131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FD1E7DD6-CC0E-4B80-80A1-48771DC9EEC0}" type="datetime1">
              <a:rPr lang="zh-TW" altLang="en-US" smtClean="0"/>
              <a:t>2010/3/16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PowerPoint 2010</a:t>
            </a:r>
            <a:endParaRPr kumimoji="0"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5</a:t>
            </a:fld>
            <a:endParaRPr kumimoji="0" lang="en-US"/>
          </a:p>
        </p:txBody>
      </p:sp>
      <p:sp>
        <p:nvSpPr>
          <p:cNvPr id="7" name="標題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sz="44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  <a:reflection blurRad="6350" stA="55000" endA="300" endPos="45500" dir="5400000" sy="-100000" algn="bl" rotWithShape="0"/>
                </a:effectLst>
              </a:rPr>
              <a:t>Windows 7</a:t>
            </a:r>
            <a:r>
              <a:rPr lang="zh-TW" altLang="en-US" sz="44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  <a:reflection blurRad="6350" stA="55000" endA="300" endPos="45500" dir="5400000" sy="-100000" algn="bl" rotWithShape="0"/>
                </a:effectLst>
              </a:rPr>
              <a:t>系統密技．效能調校</a:t>
            </a:r>
          </a:p>
        </p:txBody>
      </p:sp>
    </p:spTree>
    <p:extLst>
      <p:ext uri="{BB962C8B-B14F-4D97-AF65-F5344CB8AC3E}">
        <p14:creationId xmlns:p14="http://schemas.microsoft.com/office/powerpoint/2010/main" val="425159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50000">
        <p14:prism/>
      </p:transition>
    </mc:Choice>
    <mc:Fallback xmlns="">
      <p:transition spd="slow" advTm="5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sz="54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  <a:reflection blurRad="6350" stA="55000" endA="300" endPos="45500" dir="5400000" sy="-100000" algn="bl" rotWithShape="0"/>
                </a:effectLst>
              </a:rPr>
              <a:t>本書簡介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0999" y="1719071"/>
            <a:ext cx="5415137" cy="4302217"/>
          </a:xfrm>
        </p:spPr>
        <p:txBody>
          <a:bodyPr>
            <a:normAutofit/>
          </a:bodyPr>
          <a:lstStyle/>
          <a:p>
            <a:pPr marL="531813" indent="-487363">
              <a:buBlip>
                <a:blip r:embed="rId3"/>
              </a:buBlip>
            </a:pPr>
            <a:r>
              <a:rPr lang="zh-TW" altLang="en-US" sz="2800" dirty="0" smtClean="0">
                <a:solidFill>
                  <a:srgbClr val="002060"/>
                </a:solidFill>
              </a:rPr>
              <a:t>輕鬆</a:t>
            </a:r>
            <a:r>
              <a:rPr lang="zh-TW" altLang="en-US" sz="2800" dirty="0">
                <a:solidFill>
                  <a:srgbClr val="002060"/>
                </a:solidFill>
              </a:rPr>
              <a:t>升級</a:t>
            </a:r>
            <a:r>
              <a:rPr lang="en-US" altLang="zh-TW" sz="2800" dirty="0">
                <a:solidFill>
                  <a:srgbClr val="002060"/>
                </a:solidFill>
              </a:rPr>
              <a:t>Windows </a:t>
            </a:r>
            <a:r>
              <a:rPr lang="en-US" altLang="zh-TW" sz="2800" dirty="0" smtClean="0">
                <a:solidFill>
                  <a:srgbClr val="002060"/>
                </a:solidFill>
              </a:rPr>
              <a:t>7</a:t>
            </a:r>
            <a:r>
              <a:rPr lang="zh-TW" altLang="en-US" sz="2800" dirty="0" smtClean="0">
                <a:solidFill>
                  <a:srgbClr val="002060"/>
                </a:solidFill>
              </a:rPr>
              <a:t>。</a:t>
            </a:r>
            <a:endParaRPr lang="en-US" altLang="zh-TW" sz="2800" dirty="0">
              <a:solidFill>
                <a:srgbClr val="002060"/>
              </a:solidFill>
            </a:endParaRPr>
          </a:p>
          <a:p>
            <a:pPr marL="531813" indent="-487363">
              <a:buBlip>
                <a:blip r:embed="rId3"/>
              </a:buBlip>
            </a:pPr>
            <a:r>
              <a:rPr lang="zh-TW" altLang="en-US" sz="2800" dirty="0">
                <a:solidFill>
                  <a:srgbClr val="002060"/>
                </a:solidFill>
              </a:rPr>
              <a:t>提升系統潛能，發揮電腦最高</a:t>
            </a:r>
            <a:r>
              <a:rPr lang="zh-TW" altLang="en-US" sz="2800" dirty="0" smtClean="0">
                <a:solidFill>
                  <a:srgbClr val="002060"/>
                </a:solidFill>
              </a:rPr>
              <a:t>效率。</a:t>
            </a:r>
            <a:endParaRPr lang="zh-TW" altLang="en-US" sz="2800" dirty="0">
              <a:solidFill>
                <a:srgbClr val="002060"/>
              </a:solidFill>
            </a:endParaRPr>
          </a:p>
          <a:p>
            <a:pPr marL="531813" indent="-487363">
              <a:buBlip>
                <a:blip r:embed="rId3"/>
              </a:buBlip>
            </a:pPr>
            <a:r>
              <a:rPr lang="zh-TW" altLang="en-US" sz="2800" dirty="0">
                <a:solidFill>
                  <a:srgbClr val="002060"/>
                </a:solidFill>
              </a:rPr>
              <a:t>完整檔案備份教學，重要資料有</a:t>
            </a:r>
            <a:r>
              <a:rPr lang="zh-TW" altLang="en-US" sz="2800" dirty="0" smtClean="0">
                <a:solidFill>
                  <a:srgbClr val="002060"/>
                </a:solidFill>
              </a:rPr>
              <a:t>保障。</a:t>
            </a:r>
            <a:endParaRPr lang="zh-TW" altLang="en-US" sz="2800" dirty="0">
              <a:solidFill>
                <a:srgbClr val="002060"/>
              </a:solidFill>
            </a:endParaRPr>
          </a:p>
          <a:p>
            <a:pPr marL="531813" indent="-487363">
              <a:buBlip>
                <a:blip r:embed="rId3"/>
              </a:buBlip>
            </a:pPr>
            <a:r>
              <a:rPr lang="zh-TW" altLang="en-US" sz="2800" dirty="0">
                <a:solidFill>
                  <a:srgbClr val="002060"/>
                </a:solidFill>
              </a:rPr>
              <a:t>軟體移除及安裝、系統重灌輕鬆搞</a:t>
            </a:r>
            <a:r>
              <a:rPr lang="zh-TW" altLang="en-US" sz="2800" dirty="0" smtClean="0">
                <a:solidFill>
                  <a:srgbClr val="002060"/>
                </a:solidFill>
              </a:rPr>
              <a:t>定。</a:t>
            </a:r>
            <a:endParaRPr lang="zh-TW" altLang="en-US" sz="2800" dirty="0">
              <a:solidFill>
                <a:srgbClr val="002060"/>
              </a:solidFill>
            </a:endParaRP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FC88BF02-01DA-4EA2-8F4F-5972AAB09E0D}" type="datetime1">
              <a:rPr lang="zh-TW" altLang="en-US" smtClean="0"/>
              <a:t>2010/3/16</a:t>
            </a:fld>
            <a:endParaRPr 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PowerPoint 2010</a:t>
            </a:r>
            <a:endParaRPr kumimoji="0" lang="en-US"/>
          </a:p>
        </p:txBody>
      </p:sp>
      <p:sp>
        <p:nvSpPr>
          <p:cNvPr id="13" name="投影片編號版面配置區 1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6</a:t>
            </a:fld>
            <a:endParaRPr kumimoji="0" lang="en-US" dirty="0">
              <a:solidFill>
                <a:srgbClr val="FFFFFF"/>
              </a:solidFill>
            </a:endParaRPr>
          </a:p>
        </p:txBody>
      </p:sp>
      <p:pic>
        <p:nvPicPr>
          <p:cNvPr id="1026" name="Picture 2" descr="C:\Program Files\Microsoft Office\MEDIA\CAGCAT10\j0195384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2670" y="309084"/>
            <a:ext cx="1128569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內容版面配置區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5079" y="2276872"/>
            <a:ext cx="2395181" cy="32403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483470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0000">
        <p14:doors dir="vert"/>
      </p:transition>
    </mc:Choice>
    <mc:Fallback xmlns="">
      <p:transition spd="slow" advTm="5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sz="half" idx="1"/>
          </p:nvPr>
        </p:nvSpPr>
        <p:spPr>
          <a:xfrm>
            <a:off x="4427984" y="1844824"/>
            <a:ext cx="4330824" cy="4407408"/>
          </a:xfrm>
        </p:spPr>
        <p:txBody>
          <a:bodyPr/>
          <a:lstStyle/>
          <a:p>
            <a:pPr marL="45720" indent="0">
              <a:buNone/>
            </a:pPr>
            <a:r>
              <a:rPr lang="zh-TW" altLang="en-US" dirty="0">
                <a:solidFill>
                  <a:schemeClr val="accent3">
                    <a:lumMod val="75000"/>
                  </a:schemeClr>
                </a:solidFill>
              </a:rPr>
              <a:t>作者： 志凌資訊顧問群  </a:t>
            </a:r>
          </a:p>
          <a:p>
            <a:pPr marL="45720" indent="0">
              <a:buNone/>
            </a:pPr>
            <a:r>
              <a:rPr lang="zh-TW" altLang="en-US" dirty="0">
                <a:solidFill>
                  <a:schemeClr val="accent3">
                    <a:lumMod val="75000"/>
                  </a:schemeClr>
                </a:solidFill>
              </a:rPr>
              <a:t>書號： </a:t>
            </a:r>
            <a:r>
              <a:rPr lang="en-US" altLang="zh-TW" dirty="0">
                <a:solidFill>
                  <a:schemeClr val="accent3">
                    <a:lumMod val="75000"/>
                  </a:schemeClr>
                </a:solidFill>
              </a:rPr>
              <a:t>ACA015100</a:t>
            </a:r>
          </a:p>
          <a:p>
            <a:pPr marL="45720" indent="0">
              <a:buNone/>
            </a:pPr>
            <a:r>
              <a:rPr lang="zh-TW" altLang="en-US" dirty="0">
                <a:solidFill>
                  <a:schemeClr val="accent3">
                    <a:lumMod val="75000"/>
                  </a:schemeClr>
                </a:solidFill>
              </a:rPr>
              <a:t>出版日： </a:t>
            </a:r>
            <a:r>
              <a:rPr lang="en-US" altLang="zh-TW" dirty="0">
                <a:solidFill>
                  <a:schemeClr val="accent3">
                    <a:lumMod val="75000"/>
                  </a:schemeClr>
                </a:solidFill>
              </a:rPr>
              <a:t>2010/01/26</a:t>
            </a:r>
          </a:p>
          <a:p>
            <a:pPr marL="45720" indent="0">
              <a:buNone/>
            </a:pPr>
            <a:r>
              <a:rPr lang="zh-TW" altLang="en-US" dirty="0">
                <a:solidFill>
                  <a:schemeClr val="accent3">
                    <a:lumMod val="75000"/>
                  </a:schemeClr>
                </a:solidFill>
              </a:rPr>
              <a:t>價格：  </a:t>
            </a:r>
            <a:r>
              <a:rPr lang="en-US" altLang="zh-TW" dirty="0">
                <a:solidFill>
                  <a:schemeClr val="accent3">
                    <a:lumMod val="75000"/>
                  </a:schemeClr>
                </a:solidFill>
              </a:rPr>
              <a:t>380 </a:t>
            </a:r>
          </a:p>
          <a:p>
            <a:pPr marL="45720" indent="0">
              <a:buNone/>
            </a:pPr>
            <a:r>
              <a:rPr lang="zh-TW" altLang="en-US" dirty="0">
                <a:solidFill>
                  <a:schemeClr val="accent3">
                    <a:lumMod val="75000"/>
                  </a:schemeClr>
                </a:solidFill>
              </a:rPr>
              <a:t>頁數： </a:t>
            </a:r>
            <a:r>
              <a:rPr lang="en-US" altLang="zh-TW" dirty="0">
                <a:solidFill>
                  <a:schemeClr val="accent3">
                    <a:lumMod val="75000"/>
                  </a:schemeClr>
                </a:solidFill>
              </a:rPr>
              <a:t>404</a:t>
            </a:r>
          </a:p>
          <a:p>
            <a:pPr marL="45720" indent="0">
              <a:buNone/>
            </a:pPr>
            <a:r>
              <a:rPr lang="zh-TW" altLang="en-US" dirty="0">
                <a:solidFill>
                  <a:schemeClr val="accent3">
                    <a:lumMod val="75000"/>
                  </a:schemeClr>
                </a:solidFill>
              </a:rPr>
              <a:t>色彩： 單色 </a:t>
            </a:r>
          </a:p>
          <a:p>
            <a:endParaRPr lang="zh-TW" altLang="en-US" dirty="0"/>
          </a:p>
        </p:txBody>
      </p:sp>
      <p:pic>
        <p:nvPicPr>
          <p:cNvPr id="8" name="內容版面配置區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2951343" cy="40150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Right"/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80D1EA-111B-4688-B817-341E9BC01420}" type="datetime1">
              <a:rPr lang="zh-TW" altLang="en-US" smtClean="0"/>
              <a:t>2010/3/16</a:t>
            </a:fld>
            <a:endParaRPr lang="en-US"/>
          </a:p>
        </p:txBody>
      </p:sp>
      <p:sp>
        <p:nvSpPr>
          <p:cNvPr id="9" name="頁尾版面配置區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PowerPoint 2010</a:t>
            </a:r>
            <a:endParaRPr kumimoji="0"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7</a:t>
            </a:fld>
            <a:endParaRPr kumimoji="0" lang="en-US"/>
          </a:p>
        </p:txBody>
      </p:sp>
      <p:sp>
        <p:nvSpPr>
          <p:cNvPr id="7" name="標題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sz="4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跟我學</a:t>
            </a:r>
            <a:r>
              <a:rPr lang="en-US" altLang="zh-TW" sz="4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Windows 7</a:t>
            </a:r>
            <a:r>
              <a:rPr lang="zh-TW" altLang="en-US" sz="4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網路安全總管</a:t>
            </a:r>
          </a:p>
        </p:txBody>
      </p:sp>
    </p:spTree>
    <p:extLst>
      <p:ext uri="{BB962C8B-B14F-4D97-AF65-F5344CB8AC3E}">
        <p14:creationId xmlns:p14="http://schemas.microsoft.com/office/powerpoint/2010/main" val="728202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50000">
        <p14:prism isInverted="1"/>
      </p:transition>
    </mc:Choice>
    <mc:Fallback xmlns="">
      <p:transition spd="slow" advTm="5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本書簡介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27584" y="1268760"/>
            <a:ext cx="7520940" cy="3579849"/>
          </a:xfrm>
        </p:spPr>
        <p:txBody>
          <a:bodyPr>
            <a:noAutofit/>
          </a:bodyPr>
          <a:lstStyle/>
          <a:p>
            <a:pPr marL="501650" indent="-457200">
              <a:buBlip>
                <a:blip r:embed="rId3"/>
              </a:buBlip>
            </a:pPr>
            <a:r>
              <a:rPr lang="zh-TW" altLang="en-US" sz="2400" dirty="0" smtClean="0">
                <a:solidFill>
                  <a:schemeClr val="bg2">
                    <a:lumMod val="50000"/>
                  </a:schemeClr>
                </a:solidFill>
              </a:rPr>
              <a:t>碟</a:t>
            </a:r>
            <a:r>
              <a:rPr lang="zh-TW" altLang="en-US" sz="2400" dirty="0">
                <a:solidFill>
                  <a:schemeClr val="bg2">
                    <a:lumMod val="50000"/>
                  </a:schemeClr>
                </a:solidFill>
              </a:rPr>
              <a:t>檔案資料防護</a:t>
            </a:r>
          </a:p>
          <a:p>
            <a:pPr marL="501650" indent="-457200">
              <a:buBlip>
                <a:blip r:embed="rId3"/>
              </a:buBlip>
            </a:pPr>
            <a:r>
              <a:rPr lang="zh-TW" altLang="en-US" sz="2400" dirty="0" smtClean="0">
                <a:solidFill>
                  <a:schemeClr val="bg2">
                    <a:lumMod val="50000"/>
                  </a:schemeClr>
                </a:solidFill>
              </a:rPr>
              <a:t>密碼</a:t>
            </a:r>
            <a:r>
              <a:rPr lang="zh-TW" altLang="en-US" sz="2400" dirty="0">
                <a:solidFill>
                  <a:schemeClr val="bg2">
                    <a:lumMod val="50000"/>
                  </a:schemeClr>
                </a:solidFill>
              </a:rPr>
              <a:t>的使用與管理</a:t>
            </a:r>
          </a:p>
          <a:p>
            <a:pPr marL="501650" indent="-457200">
              <a:buBlip>
                <a:blip r:embed="rId3"/>
              </a:buBlip>
            </a:pPr>
            <a:r>
              <a:rPr lang="zh-TW" altLang="en-US" sz="2400" dirty="0" smtClean="0">
                <a:solidFill>
                  <a:schemeClr val="bg2">
                    <a:lumMod val="50000"/>
                  </a:schemeClr>
                </a:solidFill>
              </a:rPr>
              <a:t>防毒</a:t>
            </a:r>
            <a:r>
              <a:rPr lang="zh-TW" altLang="en-US" sz="2400" dirty="0">
                <a:solidFill>
                  <a:schemeClr val="bg2">
                    <a:lumMod val="50000"/>
                  </a:schemeClr>
                </a:solidFill>
              </a:rPr>
              <a:t>防駭安全設定</a:t>
            </a:r>
          </a:p>
          <a:p>
            <a:pPr marL="501650" indent="-457200">
              <a:buBlip>
                <a:blip r:embed="rId3"/>
              </a:buBlip>
            </a:pPr>
            <a:r>
              <a:rPr lang="en-US" altLang="zh-TW" sz="2400" dirty="0" smtClean="0">
                <a:solidFill>
                  <a:schemeClr val="bg2">
                    <a:lumMod val="50000"/>
                  </a:schemeClr>
                </a:solidFill>
              </a:rPr>
              <a:t>MSN</a:t>
            </a:r>
            <a:r>
              <a:rPr lang="zh-TW" altLang="en-US" sz="2400" dirty="0">
                <a:solidFill>
                  <a:schemeClr val="bg2">
                    <a:lumMod val="50000"/>
                  </a:schemeClr>
                </a:solidFill>
              </a:rPr>
              <a:t>交談訊息加密</a:t>
            </a:r>
          </a:p>
          <a:p>
            <a:pPr marL="501650" indent="-457200">
              <a:buBlip>
                <a:blip r:embed="rId3"/>
              </a:buBlip>
            </a:pPr>
            <a:r>
              <a:rPr lang="zh-TW" altLang="en-US" sz="2400" dirty="0" smtClean="0">
                <a:solidFill>
                  <a:schemeClr val="bg2">
                    <a:lumMod val="50000"/>
                  </a:schemeClr>
                </a:solidFill>
              </a:rPr>
              <a:t>家庭</a:t>
            </a:r>
            <a:r>
              <a:rPr lang="zh-TW" altLang="en-US" sz="2400" dirty="0">
                <a:solidFill>
                  <a:schemeClr val="bg2">
                    <a:lumMod val="50000"/>
                  </a:schemeClr>
                </a:solidFill>
              </a:rPr>
              <a:t>網路架設配置</a:t>
            </a:r>
          </a:p>
          <a:p>
            <a:pPr marL="501650" indent="-457200">
              <a:buBlip>
                <a:blip r:embed="rId3"/>
              </a:buBlip>
            </a:pPr>
            <a:r>
              <a:rPr lang="zh-TW" altLang="en-US" sz="2400" dirty="0" smtClean="0">
                <a:solidFill>
                  <a:schemeClr val="bg2">
                    <a:lumMod val="50000"/>
                  </a:schemeClr>
                </a:solidFill>
              </a:rPr>
              <a:t>無線</a:t>
            </a:r>
            <a:r>
              <a:rPr lang="zh-TW" altLang="en-US" sz="2400" dirty="0">
                <a:solidFill>
                  <a:schemeClr val="bg2">
                    <a:lumMod val="50000"/>
                  </a:schemeClr>
                </a:solidFill>
              </a:rPr>
              <a:t>網路安裝使用</a:t>
            </a:r>
          </a:p>
          <a:p>
            <a:pPr marL="501650" indent="-457200">
              <a:buBlip>
                <a:blip r:embed="rId3"/>
              </a:buBlip>
            </a:pPr>
            <a:r>
              <a:rPr lang="zh-TW" altLang="en-US" sz="2400" dirty="0" smtClean="0">
                <a:solidFill>
                  <a:schemeClr val="bg2">
                    <a:lumMod val="50000"/>
                  </a:schemeClr>
                </a:solidFill>
              </a:rPr>
              <a:t>使用</a:t>
            </a:r>
            <a:r>
              <a:rPr lang="zh-TW" altLang="en-US" sz="2400" dirty="0">
                <a:solidFill>
                  <a:schemeClr val="bg2">
                    <a:lumMod val="50000"/>
                  </a:schemeClr>
                </a:solidFill>
              </a:rPr>
              <a:t>遠端遙控協助</a:t>
            </a:r>
          </a:p>
          <a:p>
            <a:pPr marL="501650" indent="-457200">
              <a:buBlip>
                <a:blip r:embed="rId3"/>
              </a:buBlip>
            </a:pPr>
            <a:r>
              <a:rPr lang="zh-TW" altLang="en-US" sz="2400" dirty="0" smtClean="0">
                <a:solidFill>
                  <a:schemeClr val="bg2">
                    <a:lumMod val="50000"/>
                  </a:schemeClr>
                </a:solidFill>
              </a:rPr>
              <a:t>家長</a:t>
            </a:r>
            <a:r>
              <a:rPr lang="zh-TW" altLang="en-US" sz="2400" dirty="0">
                <a:solidFill>
                  <a:schemeClr val="bg2">
                    <a:lumMod val="50000"/>
                  </a:schemeClr>
                </a:solidFill>
              </a:rPr>
              <a:t>電腦監護功能 </a:t>
            </a:r>
          </a:p>
          <a:p>
            <a:endParaRPr lang="zh-TW" altLang="en-US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EACCAE1-7CDE-4952-A41D-C58ADD3ECF34}" type="datetime1">
              <a:rPr lang="zh-TW" altLang="en-US" smtClean="0"/>
              <a:t>2010/3/16</a:t>
            </a:fld>
            <a:endParaRPr 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PowerPoint 2010</a:t>
            </a:r>
            <a:endParaRPr kumimoji="0" lang="en-US"/>
          </a:p>
        </p:txBody>
      </p:sp>
      <p:sp>
        <p:nvSpPr>
          <p:cNvPr id="13" name="投影片編號版面配置區 1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8</a:t>
            </a:fld>
            <a:endParaRPr kumimoji="0" lang="en-US" dirty="0">
              <a:solidFill>
                <a:srgbClr val="FFFFFF"/>
              </a:solidFill>
            </a:endParaRPr>
          </a:p>
        </p:txBody>
      </p:sp>
      <p:pic>
        <p:nvPicPr>
          <p:cNvPr id="3074" name="Picture 2" descr="C:\Program Files\Microsoft Office\MEDIA\CAGCAT10\j0300520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412776"/>
            <a:ext cx="3384376" cy="2910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4183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50000">
        <p14:warp dir="in"/>
      </p:transition>
    </mc:Choice>
    <mc:Fallback xmlns="">
      <p:transition spd="slow" advTm="5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5292080" y="1169774"/>
            <a:ext cx="3200400" cy="3712464"/>
          </a:xfrm>
        </p:spPr>
        <p:txBody>
          <a:bodyPr>
            <a:normAutofit fontScale="92500" lnSpcReduction="10000"/>
          </a:bodyPr>
          <a:lstStyle/>
          <a:p>
            <a:pPr>
              <a:buFont typeface="Wingdings"/>
              <a:buChar char="Ø"/>
            </a:pPr>
            <a:r>
              <a:rPr lang="zh-TW" altLang="en-US" sz="2400" dirty="0">
                <a:solidFill>
                  <a:schemeClr val="accent6">
                    <a:lumMod val="75000"/>
                  </a:schemeClr>
                </a:solidFill>
                <a:latin typeface="華康圓體 Std W3"/>
                <a:ea typeface="華康圓體 Std W3"/>
              </a:rPr>
              <a:t>文字套用開始動畫</a:t>
            </a:r>
            <a:endParaRPr lang="zh-TW" altLang="zh-TW" sz="2400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Font typeface="Wingdings"/>
              <a:buChar char="Ø"/>
            </a:pPr>
            <a:r>
              <a:rPr lang="zh-TW" altLang="en-US" sz="2400" dirty="0">
                <a:solidFill>
                  <a:schemeClr val="accent6">
                    <a:lumMod val="75000"/>
                  </a:schemeClr>
                </a:solidFill>
                <a:latin typeface="華康圓體 Std W3"/>
                <a:ea typeface="華康圓體 Std W3"/>
              </a:rPr>
              <a:t>文字套用結束動畫</a:t>
            </a:r>
          </a:p>
          <a:p>
            <a:pPr>
              <a:buFont typeface="Wingdings"/>
              <a:buChar char="Ø"/>
            </a:pPr>
            <a:r>
              <a:rPr lang="zh-TW" altLang="en-US" sz="2400" dirty="0">
                <a:solidFill>
                  <a:schemeClr val="accent6">
                    <a:lumMod val="75000"/>
                  </a:schemeClr>
                </a:solidFill>
                <a:latin typeface="華康圓體 Std W3"/>
                <a:ea typeface="華康圓體 Std W3"/>
              </a:rPr>
              <a:t>自訂動畫</a:t>
            </a:r>
            <a:endParaRPr lang="zh-TW" altLang="zh-TW" sz="2400" dirty="0">
              <a:solidFill>
                <a:schemeClr val="accent6">
                  <a:lumMod val="75000"/>
                </a:schemeClr>
              </a:solidFill>
              <a:latin typeface="華康圓體 Std W3"/>
              <a:ea typeface="華康圓體 Std W3"/>
            </a:endParaRPr>
          </a:p>
          <a:p>
            <a:pPr lvl="2">
              <a:buFont typeface="Arial"/>
              <a:buChar char="•"/>
            </a:pPr>
            <a:r>
              <a:rPr lang="zh-TW" altLang="en-US" dirty="0">
                <a:solidFill>
                  <a:schemeClr val="accent6">
                    <a:lumMod val="75000"/>
                  </a:schemeClr>
                </a:solidFill>
                <a:latin typeface="華康圓體 Std W3"/>
                <a:ea typeface="華康圓體 Std W3"/>
              </a:rPr>
              <a:t>設定動畫效果</a:t>
            </a:r>
          </a:p>
          <a:p>
            <a:pPr lvl="2">
              <a:buFont typeface="Arial"/>
              <a:buChar char="•"/>
            </a:pPr>
            <a:r>
              <a:rPr lang="zh-TW" altLang="en-US" dirty="0">
                <a:solidFill>
                  <a:schemeClr val="accent6">
                    <a:lumMod val="75000"/>
                  </a:schemeClr>
                </a:solidFill>
                <a:latin typeface="華康圓體 Std W3"/>
                <a:ea typeface="華康圓體 Std W3"/>
              </a:rPr>
              <a:t>設定文字動畫效果</a:t>
            </a:r>
          </a:p>
          <a:p>
            <a:pPr lvl="2">
              <a:buFont typeface="Arial"/>
              <a:buChar char="•"/>
            </a:pPr>
            <a:r>
              <a:rPr lang="zh-TW" altLang="en-US" dirty="0">
                <a:solidFill>
                  <a:schemeClr val="accent6">
                    <a:lumMod val="75000"/>
                  </a:schemeClr>
                </a:solidFill>
                <a:latin typeface="華康圓體 Std W3"/>
                <a:ea typeface="華康圓體 Std W3"/>
              </a:rPr>
              <a:t>圖型物件的動畫</a:t>
            </a:r>
          </a:p>
          <a:p>
            <a:pPr lvl="2">
              <a:buFont typeface="Arial"/>
              <a:buChar char="•"/>
            </a:pPr>
            <a:r>
              <a:rPr lang="zh-TW" altLang="en-US" dirty="0">
                <a:solidFill>
                  <a:schemeClr val="accent6">
                    <a:lumMod val="75000"/>
                  </a:schemeClr>
                </a:solidFill>
                <a:latin typeface="華康圓體 Std W3"/>
                <a:ea typeface="華康圓體 Std W3"/>
              </a:rPr>
              <a:t>聲音效果</a:t>
            </a:r>
          </a:p>
          <a:p>
            <a:pPr lvl="2">
              <a:buFont typeface="Arial"/>
              <a:buChar char="•"/>
            </a:pPr>
            <a:r>
              <a:rPr lang="zh-TW" altLang="en-US" dirty="0">
                <a:solidFill>
                  <a:schemeClr val="accent6">
                    <a:lumMod val="75000"/>
                  </a:schemeClr>
                </a:solidFill>
                <a:latin typeface="華康圓體 Std W3"/>
                <a:ea typeface="華康圓體 Std W3"/>
              </a:rPr>
              <a:t>套用動畫路徑</a:t>
            </a:r>
          </a:p>
          <a:p>
            <a:pPr>
              <a:buFont typeface="Wingdings"/>
              <a:buChar char="Ø"/>
            </a:pPr>
            <a:r>
              <a:rPr lang="zh-TW" altLang="en-US" sz="2400" dirty="0">
                <a:solidFill>
                  <a:schemeClr val="accent6">
                    <a:lumMod val="75000"/>
                  </a:schemeClr>
                </a:solidFill>
                <a:latin typeface="華康圓體 Std W3"/>
                <a:ea typeface="華康圓體 Std W3"/>
              </a:rPr>
              <a:t>時間的控制</a:t>
            </a:r>
          </a:p>
          <a:p>
            <a:pPr>
              <a:buFont typeface="Wingdings"/>
              <a:buChar char="Ø"/>
            </a:pPr>
            <a:r>
              <a:rPr lang="zh-TW" altLang="en-US" sz="2400" dirty="0">
                <a:solidFill>
                  <a:schemeClr val="accent6">
                    <a:lumMod val="75000"/>
                  </a:schemeClr>
                </a:solidFill>
                <a:latin typeface="華康圓體 Std W3"/>
                <a:ea typeface="華康圓體 Std W3"/>
              </a:rPr>
              <a:t>套用動畫配置</a:t>
            </a:r>
          </a:p>
          <a:p>
            <a:endParaRPr lang="zh-TW" alt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DEA012B3-722D-4E41-BEFA-299345EFEEB8}" type="datetime1">
              <a:rPr lang="zh-TW" altLang="en-US" smtClean="0"/>
              <a:t>2010/3/16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PowerPoint 2010</a:t>
            </a:r>
            <a:endParaRPr kumimoji="0"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9</a:t>
            </a:fld>
            <a:endParaRPr kumimoji="0" lang="en-US"/>
          </a:p>
        </p:txBody>
      </p:sp>
      <p:sp>
        <p:nvSpPr>
          <p:cNvPr id="7" name="標題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54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  <a:reflection blurRad="6350" stA="55000" endA="300" endPos="45500" dir="5400000" sy="-100000" algn="bl" rotWithShape="0"/>
                </a:effectLst>
              </a:rPr>
              <a:t>動畫效果</a:t>
            </a:r>
          </a:p>
        </p:txBody>
      </p:sp>
      <p:sp>
        <p:nvSpPr>
          <p:cNvPr id="21" name="圖案 20"/>
          <p:cNvSpPr/>
          <p:nvPr/>
        </p:nvSpPr>
        <p:spPr>
          <a:xfrm>
            <a:off x="1843778" y="3735400"/>
            <a:ext cx="2150514" cy="2150514"/>
          </a:xfrm>
          <a:prstGeom prst="gear9">
            <a:avLst>
              <a:gd name="adj1" fmla="val 10000"/>
              <a:gd name="adj2" fmla="val 1763"/>
            </a:avLst>
          </a:prstGeom>
          <a:solidFill>
            <a:srgbClr val="00B0F0"/>
          </a:solidFill>
          <a:ln/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accent6">
                <a:shade val="30000"/>
              </a:schemeClr>
            </a:contourClr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華康圓體 Std W8"/>
                <a:ea typeface="華康圓體 Std W8"/>
                <a:cs typeface="+mn-cs"/>
              </a:rPr>
              <a:t>檢查</a:t>
            </a:r>
            <a:endParaRPr kumimoji="0" lang="zh-TW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Verdana"/>
              <a:ea typeface="微軟正黑體"/>
              <a:cs typeface="+mn-cs"/>
            </a:endParaRPr>
          </a:p>
        </p:txBody>
      </p:sp>
      <p:sp>
        <p:nvSpPr>
          <p:cNvPr id="22" name="圖案 21"/>
          <p:cNvSpPr/>
          <p:nvPr/>
        </p:nvSpPr>
        <p:spPr>
          <a:xfrm>
            <a:off x="592570" y="3227097"/>
            <a:ext cx="1564010" cy="1564010"/>
          </a:xfrm>
          <a:prstGeom prst="gear6">
            <a:avLst>
              <a:gd name="adj1" fmla="val 15000"/>
              <a:gd name="adj2" fmla="val 3526"/>
            </a:avLst>
          </a:prstGeom>
          <a:solidFill>
            <a:schemeClr val="accent5">
              <a:lumMod val="75000"/>
            </a:schemeClr>
          </a:solidFill>
          <a:ln/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accent1">
                <a:shade val="30000"/>
              </a:schemeClr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華康圓體 Std W8"/>
                <a:ea typeface="華康圓體 Std W8"/>
                <a:cs typeface="+mn-cs"/>
              </a:rPr>
              <a:t>執行</a:t>
            </a:r>
            <a:endParaRPr kumimoji="0" lang="zh-TW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Verdana"/>
              <a:ea typeface="微軟正黑體"/>
              <a:cs typeface="+mn-cs"/>
            </a:endParaRPr>
          </a:p>
        </p:txBody>
      </p:sp>
      <p:sp>
        <p:nvSpPr>
          <p:cNvPr id="23" name="圖案 22"/>
          <p:cNvSpPr/>
          <p:nvPr/>
        </p:nvSpPr>
        <p:spPr>
          <a:xfrm rot="20700000">
            <a:off x="1554917" y="2158194"/>
            <a:ext cx="1532410" cy="1532410"/>
          </a:xfrm>
          <a:prstGeom prst="gear6">
            <a:avLst>
              <a:gd name="adj1" fmla="val 15000"/>
              <a:gd name="adj2" fmla="val 3526"/>
            </a:avLst>
          </a:prstGeom>
          <a:solidFill>
            <a:srgbClr val="92D050"/>
          </a:solidFill>
          <a:ln/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accent2">
                <a:shade val="3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華康圓體 Std W8"/>
                <a:ea typeface="華康圓體 Std W8"/>
                <a:cs typeface="+mn-cs"/>
              </a:rPr>
              <a:t>設計</a:t>
            </a:r>
            <a:endParaRPr kumimoji="0" lang="zh-TW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Verdana"/>
              <a:ea typeface="微軟正黑體"/>
              <a:cs typeface="+mn-cs"/>
            </a:endParaRPr>
          </a:p>
        </p:txBody>
      </p:sp>
      <p:sp>
        <p:nvSpPr>
          <p:cNvPr id="24" name="圓形箭號"/>
          <p:cNvSpPr/>
          <p:nvPr/>
        </p:nvSpPr>
        <p:spPr>
          <a:xfrm>
            <a:off x="1675326" y="3412646"/>
            <a:ext cx="2752658" cy="2752658"/>
          </a:xfrm>
          <a:prstGeom prst="circularArrow">
            <a:avLst>
              <a:gd name="adj1" fmla="val 4687"/>
              <a:gd name="adj2" fmla="val 299029"/>
              <a:gd name="adj3" fmla="val 2509111"/>
              <a:gd name="adj4" fmla="val 15876557"/>
              <a:gd name="adj5" fmla="val 5469"/>
            </a:avLst>
          </a:prstGeom>
          <a:solidFill>
            <a:srgbClr val="9FB8CD">
              <a:hueOff val="0"/>
              <a:satOff val="0"/>
              <a:lumOff val="0"/>
              <a:alphaOff val="0"/>
            </a:srgbClr>
          </a:solidFill>
          <a:ln>
            <a:solidFill>
              <a:srgbClr val="002060"/>
            </a:solidFill>
          </a:ln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scene3d>
            <a:camera prst="orthographicFront"/>
            <a:lightRig rig="soft" dir="t">
              <a:rot lat="0" lon="0" rev="0"/>
            </a:lightRig>
          </a:scene3d>
          <a:sp3d>
            <a:bevelT w="228600" h="50800"/>
            <a:bevelB w="228600" h="50800"/>
          </a:sp3d>
        </p:spPr>
      </p:sp>
      <p:sp>
        <p:nvSpPr>
          <p:cNvPr id="25" name="圖案 24"/>
          <p:cNvSpPr/>
          <p:nvPr/>
        </p:nvSpPr>
        <p:spPr>
          <a:xfrm>
            <a:off x="315587" y="2882260"/>
            <a:ext cx="1999978" cy="1999978"/>
          </a:xfrm>
          <a:prstGeom prst="leftCircularArrow">
            <a:avLst>
              <a:gd name="adj1" fmla="val 6452"/>
              <a:gd name="adj2" fmla="val 429999"/>
              <a:gd name="adj3" fmla="val 10489124"/>
              <a:gd name="adj4" fmla="val 14837806"/>
              <a:gd name="adj5" fmla="val 7527"/>
            </a:avLst>
          </a:prstGeom>
          <a:solidFill>
            <a:srgbClr val="D2DA7A">
              <a:hueOff val="0"/>
              <a:satOff val="0"/>
              <a:lumOff val="0"/>
              <a:alphaOff val="0"/>
            </a:srgbClr>
          </a:solidFill>
          <a:ln>
            <a:solidFill>
              <a:schemeClr val="accent5">
                <a:lumMod val="75000"/>
              </a:schemeClr>
            </a:solidFill>
          </a:ln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scene3d>
            <a:camera prst="orthographicFront"/>
            <a:lightRig rig="soft" dir="t">
              <a:rot lat="0" lon="0" rev="0"/>
            </a:lightRig>
          </a:scene3d>
          <a:sp3d>
            <a:bevelT w="228600" h="50800"/>
            <a:bevelB w="228600" h="50800"/>
          </a:sp3d>
        </p:spPr>
      </p:sp>
      <p:sp>
        <p:nvSpPr>
          <p:cNvPr id="26" name="圓形箭號"/>
          <p:cNvSpPr/>
          <p:nvPr/>
        </p:nvSpPr>
        <p:spPr>
          <a:xfrm>
            <a:off x="1114113" y="1813655"/>
            <a:ext cx="2156379" cy="2156379"/>
          </a:xfrm>
          <a:prstGeom prst="circularArrow">
            <a:avLst>
              <a:gd name="adj1" fmla="val 5984"/>
              <a:gd name="adj2" fmla="val 394124"/>
              <a:gd name="adj3" fmla="val 13313824"/>
              <a:gd name="adj4" fmla="val 10508221"/>
              <a:gd name="adj5" fmla="val 6981"/>
            </a:avLst>
          </a:prstGeom>
          <a:solidFill>
            <a:srgbClr val="FADA7A">
              <a:hueOff val="0"/>
              <a:satOff val="0"/>
              <a:lumOff val="0"/>
              <a:alphaOff val="0"/>
            </a:srgbClr>
          </a:solidFill>
          <a:ln>
            <a:solidFill>
              <a:srgbClr val="92D050"/>
            </a:solidFill>
          </a:ln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scene3d>
            <a:camera prst="orthographicFront"/>
            <a:lightRig rig="soft" dir="t">
              <a:rot lat="0" lon="0" rev="0"/>
            </a:lightRig>
          </a:scene3d>
          <a:sp3d>
            <a:bevelT w="228600" h="50800"/>
            <a:bevelB w="228600" h="50800"/>
          </a:sp3d>
        </p:spPr>
      </p:sp>
    </p:spTree>
    <p:extLst>
      <p:ext uri="{BB962C8B-B14F-4D97-AF65-F5344CB8AC3E}">
        <p14:creationId xmlns:p14="http://schemas.microsoft.com/office/powerpoint/2010/main" val="4082906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50000">
        <p14:pan dir="u"/>
      </p:transition>
    </mc:Choice>
    <mc:Fallback xmlns="">
      <p:transition spd="slow" advTm="5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4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角度">
  <a:themeElements>
    <a:clrScheme name="角度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角度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角度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1102</TotalTime>
  <Words>392</Words>
  <Application>Microsoft Office PowerPoint</Application>
  <PresentationFormat>如螢幕大小 (4:3)</PresentationFormat>
  <Paragraphs>104</Paragraphs>
  <Slides>10</Slides>
  <Notes>10</Notes>
  <HiddenSlides>0</HiddenSlides>
  <MMClips>2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10</vt:i4>
      </vt:variant>
    </vt:vector>
  </HeadingPairs>
  <TitlesOfParts>
    <vt:vector size="11" baseType="lpstr">
      <vt:lpstr>角度</vt:lpstr>
      <vt:lpstr>新書推薦</vt:lpstr>
      <vt:lpstr>簡報程序</vt:lpstr>
      <vt:lpstr>跟我學Windows 7</vt:lpstr>
      <vt:lpstr>本書簡介</vt:lpstr>
      <vt:lpstr>Windows 7系統密技．效能調校</vt:lpstr>
      <vt:lpstr>本書簡介</vt:lpstr>
      <vt:lpstr>跟我學Windows 7網路安全總管</vt:lpstr>
      <vt:lpstr>本書簡介</vt:lpstr>
      <vt:lpstr>動畫效果</vt:lpstr>
      <vt:lpstr>圖表動畫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新書推薦</dc:title>
  <dc:creator>Windows 使用者</dc:creator>
  <cp:lastModifiedBy>admin</cp:lastModifiedBy>
  <cp:revision>109</cp:revision>
  <dcterms:created xsi:type="dcterms:W3CDTF">2010-03-05T06:14:23Z</dcterms:created>
  <dcterms:modified xsi:type="dcterms:W3CDTF">2010-03-16T07:17:08Z</dcterms:modified>
</cp:coreProperties>
</file>