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av" ContentType="audio/wav"/>
  <Default Extension="gif" ContentType="image/gif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890" r:id="rId1"/>
  </p:sldMasterIdLst>
  <p:notesMasterIdLst>
    <p:notesMasterId r:id="rId12"/>
  </p:notesMasterIdLst>
  <p:handoutMasterIdLst>
    <p:handoutMasterId r:id="rId13"/>
  </p:handoutMasterIdLst>
  <p:sldIdLst>
    <p:sldId id="273" r:id="rId2"/>
    <p:sldId id="281" r:id="rId3"/>
    <p:sldId id="274" r:id="rId4"/>
    <p:sldId id="275" r:id="rId5"/>
    <p:sldId id="276" r:id="rId6"/>
    <p:sldId id="264" r:id="rId7"/>
    <p:sldId id="277" r:id="rId8"/>
    <p:sldId id="268" r:id="rId9"/>
    <p:sldId id="278" r:id="rId10"/>
    <p:sldId id="279" r:id="rId11"/>
  </p:sldIdLst>
  <p:sldSz cx="9144000" cy="6858000" type="screen4x3"/>
  <p:notesSz cx="6858000" cy="9144000"/>
  <p:custShowLst>
    <p:custShow name="自訂放映-出版社" id="0">
      <p:sldLst>
        <p:sld r:id="rId2"/>
        <p:sld r:id="rId4"/>
        <p:sld r:id="rId8"/>
        <p:sld r:id="rId6"/>
      </p:sldLst>
    </p:custShow>
    <p:custShow name="自訂放映-學校" id="1">
      <p:sldLst>
        <p:sld r:id="rId2"/>
        <p:sld r:id="rId4"/>
        <p:sld r:id="rId5"/>
        <p:sld r:id="rId6"/>
        <p:sld r:id="rId7"/>
        <p:sld r:id="rId8"/>
        <p:sld r:id="rId9"/>
      </p:sldLst>
    </p:custShow>
  </p:custShow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預設章節" id="{24FE69C5-4869-4619-A306-ECD9D57C57DE}">
          <p14:sldIdLst>
            <p14:sldId id="273"/>
            <p14:sldId id="281"/>
          </p14:sldIdLst>
        </p14:section>
        <p14:section name="Windows 7" id="{88559CCB-8C46-46A5-A5DD-5BC598669C25}">
          <p14:sldIdLst>
            <p14:sldId id="274"/>
            <p14:sldId id="275"/>
          </p14:sldIdLst>
        </p14:section>
        <p14:section name="Windows 7系統密技" id="{F9B090EA-DE37-4E03-82AB-262E1585C798}">
          <p14:sldIdLst>
            <p14:sldId id="276"/>
            <p14:sldId id="264"/>
          </p14:sldIdLst>
        </p14:section>
        <p14:section name="Windows 7網路安全總管" id="{F68F80CF-A186-43D8-950A-E333DF2EC6F3}">
          <p14:sldIdLst>
            <p14:sldId id="277"/>
            <p14:sldId id="268"/>
          </p14:sldIdLst>
        </p14:section>
        <p14:section name="動畫效果" id="{536C16FA-8DAB-4901-92DF-91E6E1BEBFD4}">
          <p14:sldIdLst>
            <p14:sldId id="278"/>
            <p14:sldId id="279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FF"/>
    <a:srgbClr val="660033"/>
    <a:srgbClr val="660066"/>
    <a:srgbClr val="CCECFF"/>
    <a:srgbClr val="3399FF"/>
    <a:srgbClr val="0099FF"/>
    <a:srgbClr val="FF99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5048" autoAdjust="0"/>
    <p:restoredTop sz="83636" autoAdjust="0"/>
  </p:normalViewPr>
  <p:slideViewPr>
    <p:cSldViewPr>
      <p:cViewPr varScale="1">
        <p:scale>
          <a:sx n="77" d="100"/>
          <a:sy n="77" d="100"/>
        </p:scale>
        <p:origin x="-684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167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50" d="100"/>
        <a:sy n="15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TW"/>
  <c:roundedCorners val="0"/>
  <mc:AlternateContent xmlns:mc="http://schemas.openxmlformats.org/markup-compatibility/2006">
    <mc:Choice xmlns:c14="http://schemas.microsoft.com/office/drawing/2007/8/2/chart" Requires="c14">
      <c14:style val="134"/>
    </mc:Choice>
    <mc:Fallback>
      <c:style val="34"/>
    </mc:Fallback>
  </mc:AlternateContent>
  <c:chart>
    <c:title>
      <c:tx>
        <c:rich>
          <a:bodyPr/>
          <a:lstStyle/>
          <a:p>
            <a:pPr>
              <a:defRPr/>
            </a:pPr>
            <a:r>
              <a:rPr lang="zh-TW"/>
              <a:t>各地銷售量</a:t>
            </a:r>
          </a:p>
        </c:rich>
      </c:tx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東部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第一季</c:v>
                </c:pt>
                <c:pt idx="1">
                  <c:v>第二季</c:v>
                </c:pt>
                <c:pt idx="2">
                  <c:v>第三季</c:v>
                </c:pt>
                <c:pt idx="3">
                  <c:v>第四季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20.399999999999999</c:v>
                </c:pt>
                <c:pt idx="1">
                  <c:v>27.4</c:v>
                </c:pt>
                <c:pt idx="2">
                  <c:v>70.2</c:v>
                </c:pt>
                <c:pt idx="3">
                  <c:v>20.399999999999999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西部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第一季</c:v>
                </c:pt>
                <c:pt idx="1">
                  <c:v>第二季</c:v>
                </c:pt>
                <c:pt idx="2">
                  <c:v>第三季</c:v>
                </c:pt>
                <c:pt idx="3">
                  <c:v>第四季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30.6</c:v>
                </c:pt>
                <c:pt idx="1">
                  <c:v>38.6</c:v>
                </c:pt>
                <c:pt idx="2">
                  <c:v>34.6</c:v>
                </c:pt>
                <c:pt idx="3">
                  <c:v>31.6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北部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第一季</c:v>
                </c:pt>
                <c:pt idx="1">
                  <c:v>第二季</c:v>
                </c:pt>
                <c:pt idx="2">
                  <c:v>第三季</c:v>
                </c:pt>
                <c:pt idx="3">
                  <c:v>第四季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45.9</c:v>
                </c:pt>
                <c:pt idx="1">
                  <c:v>46.9</c:v>
                </c:pt>
                <c:pt idx="2">
                  <c:v>45</c:v>
                </c:pt>
                <c:pt idx="3">
                  <c:v>43.9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0986880"/>
        <c:axId val="21644032"/>
      </c:barChart>
      <c:catAx>
        <c:axId val="20986880"/>
        <c:scaling>
          <c:orientation val="minMax"/>
        </c:scaling>
        <c:delete val="0"/>
        <c:axPos val="b"/>
        <c:majorTickMark val="none"/>
        <c:minorTickMark val="none"/>
        <c:tickLblPos val="nextTo"/>
        <c:crossAx val="21644032"/>
        <c:crosses val="autoZero"/>
        <c:auto val="1"/>
        <c:lblAlgn val="ctr"/>
        <c:lblOffset val="100"/>
        <c:noMultiLvlLbl val="0"/>
      </c:catAx>
      <c:valAx>
        <c:axId val="21644032"/>
        <c:scaling>
          <c:orientation val="minMax"/>
        </c:scaling>
        <c:delete val="0"/>
        <c:axPos val="l"/>
        <c:majorGridlines/>
        <c:numFmt formatCode="General" sourceLinked="1"/>
        <c:majorTickMark val="none"/>
        <c:minorTickMark val="none"/>
        <c:tickLblPos val="nextTo"/>
        <c:crossAx val="20986880"/>
        <c:crosses val="autoZero"/>
        <c:crossBetween val="between"/>
      </c:valAx>
    </c:plotArea>
    <c:legend>
      <c:legendPos val="r"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zh-TW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2350500-22C7-4A34-A64B-50BE04852766}" type="datetime1">
              <a:rPr lang="zh-TW" altLang="en-US" smtClean="0"/>
              <a:t>2010/3/16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050FBE6-2D62-4338-8A2C-4341E01DD8F7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4004231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945152-B205-4257-A9BD-687606164A81}" type="datetime1">
              <a:rPr lang="zh-TW" altLang="en-US" smtClean="0"/>
              <a:t>2010/3/16</a:t>
            </a:fld>
            <a:endParaRPr lang="zh-TW" altLang="en-US"/>
          </a:p>
        </p:txBody>
      </p:sp>
      <p:sp>
        <p:nvSpPr>
          <p:cNvPr id="4" name="投影片圖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TW" alt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E1662F-77B1-47FB-8114-2A85C3E445E9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89099546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smtClean="0"/>
              <a:t>Ch11</a:t>
            </a:r>
            <a:r>
              <a:rPr lang="zh-TW" altLang="en-US" dirty="0" smtClean="0"/>
              <a:t>簡報的輸出</a:t>
            </a:r>
            <a:endParaRPr lang="en-US" altLang="zh-TW" dirty="0" smtClean="0"/>
          </a:p>
          <a:p>
            <a:r>
              <a:rPr lang="en-US" altLang="zh-TW" dirty="0" smtClean="0"/>
              <a:t>PowerPoint</a:t>
            </a:r>
            <a:r>
              <a:rPr lang="en-US" altLang="zh-TW" baseline="0" dirty="0" smtClean="0"/>
              <a:t> </a:t>
            </a:r>
            <a:r>
              <a:rPr lang="en-US" altLang="zh-TW" dirty="0" smtClean="0"/>
              <a:t>2010 </a:t>
            </a:r>
            <a:r>
              <a:rPr lang="zh-TW" altLang="en-US" dirty="0" smtClean="0"/>
              <a:t>可以從單一位置預覽並列印檔案</a:t>
            </a: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E1662F-77B1-47FB-8114-2A85C3E445E9}" type="slidenum">
              <a:rPr lang="zh-TW" altLang="en-US" smtClean="0"/>
              <a:t>1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8236352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E1662F-77B1-47FB-8114-2A85C3E445E9}" type="slidenum">
              <a:rPr lang="zh-TW" altLang="en-US" smtClean="0"/>
              <a:t>10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15200728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E1662F-77B1-47FB-8114-2A85C3E445E9}" type="slidenum">
              <a:rPr lang="zh-TW" altLang="en-US" smtClean="0"/>
              <a:t>2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03553157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E1662F-77B1-47FB-8114-2A85C3E445E9}" type="slidenum">
              <a:rPr lang="zh-TW" altLang="en-US" smtClean="0"/>
              <a:t>3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05741021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E1662F-77B1-47FB-8114-2A85C3E445E9}" type="slidenum">
              <a:rPr lang="zh-TW" altLang="en-US" smtClean="0"/>
              <a:t>4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30226707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E1662F-77B1-47FB-8114-2A85C3E445E9}" type="slidenum">
              <a:rPr lang="zh-TW" altLang="en-US" smtClean="0"/>
              <a:t>5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62334538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E1662F-77B1-47FB-8114-2A85C3E445E9}" type="slidenum">
              <a:rPr lang="zh-TW" altLang="en-US" smtClean="0"/>
              <a:t>6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22924278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E1662F-77B1-47FB-8114-2A85C3E445E9}" type="slidenum">
              <a:rPr lang="zh-TW" altLang="en-US" smtClean="0"/>
              <a:t>7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15235018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E1662F-77B1-47FB-8114-2A85C3E445E9}" type="slidenum">
              <a:rPr lang="zh-TW" altLang="en-US" smtClean="0"/>
              <a:t>8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63574200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E1662F-77B1-47FB-8114-2A85C3E445E9}" type="slidenum">
              <a:rPr lang="zh-TW" altLang="en-US" smtClean="0"/>
              <a:t>9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0888207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817112" y="1730403"/>
            <a:ext cx="5648623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2277" y="2470925"/>
            <a:ext cx="6511131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zh-TW" altLang="en-US" smtClean="0"/>
              <a:t>按一下以編輯母片副標題樣式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ctr" eaLnBrk="1" latinLnBrk="0" hangingPunct="1"/>
            <a:fld id="{B1F2A706-555D-4B94-9243-0B5257448634}" type="datetime1">
              <a:rPr lang="zh-TW" altLang="en-US" sz="2000" smtClean="0">
                <a:solidFill>
                  <a:srgbClr val="FFFFFF"/>
                </a:solidFill>
              </a:rPr>
              <a:t>2010/3/16</a:t>
            </a:fld>
            <a:endParaRPr lang="en-US" sz="2000" dirty="0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 eaLnBrk="1" latinLnBrk="0" hangingPunct="1"/>
            <a:r>
              <a:rPr kumimoji="0" lang="en-US" smtClean="0">
                <a:solidFill>
                  <a:schemeClr val="tx2"/>
                </a:solidFill>
              </a:rPr>
              <a:t>PowerPoint 2010</a:t>
            </a:r>
            <a:endParaRPr kumimoji="0" lang="en-US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94032-CD4C-4C25-B0C2-CEC720522D92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7732320A-B4BF-4D84-996E-2790B2865FDC}" type="datetime1">
              <a:rPr lang="zh-TW" altLang="en-US" smtClean="0"/>
              <a:t>2010/3/16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PowerPoint 2010</a:t>
            </a:r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94032-CD4C-4C25-B0C2-CEC720522D92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4678362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4678362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408AA809-68AC-49D4-85BC-70B6CFC05DD3}" type="datetime1">
              <a:rPr lang="zh-TW" altLang="en-US" smtClean="0"/>
              <a:t>2010/3/16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PowerPoint 2010</a:t>
            </a:r>
            <a:endParaRPr kumimoji="0"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94032-CD4C-4C25-B0C2-CEC720522D92}" type="slidenum">
              <a:rPr kumimoji="0" lang="en-US" smtClean="0"/>
              <a:pPr eaLnBrk="1" latinLnBrk="0" hangingPunct="1"/>
              <a:t>‹#›</a:t>
            </a:fld>
            <a:endParaRPr kumimoji="0"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F5DAFA83-1BC4-4E96-9D7B-AFB91610AC9D}" type="datetime1">
              <a:rPr lang="zh-TW" altLang="en-US" smtClean="0"/>
              <a:t>2010/3/16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PowerPoint 2010</a:t>
            </a:r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94032-CD4C-4C25-B0C2-CEC720522D92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19399" y="1726737"/>
            <a:ext cx="5650992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216152" y="2468304"/>
            <a:ext cx="6510528" cy="329184"/>
          </a:xfrm>
        </p:spPr>
        <p:txBody>
          <a:bodyPr anchor="t"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E91F7A4C-745C-4395-9167-0BC86A3BA738}" type="datetime1">
              <a:rPr lang="zh-TW" altLang="en-US" smtClean="0"/>
              <a:t>2010/3/16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PowerPoint 2010</a:t>
            </a:r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 eaLnBrk="1" latinLnBrk="0" hangingPunct="1"/>
            <a:fld id="{F0C94032-CD4C-4C25-B0C2-CEC720522D92}" type="slidenum">
              <a:rPr kumimoji="0" lang="en-US" smtClean="0"/>
              <a:pPr algn="ctr" eaLnBrk="1" latinLnBrk="0" hangingPunct="1"/>
              <a:t>‹#›</a:t>
            </a:fld>
            <a:endParaRPr kumimoji="0" lang="en-US" sz="2400" dirty="0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45479171-0C4B-4F75-96DF-08DE531C823D}" type="datetime1">
              <a:rPr lang="zh-TW" altLang="en-US" smtClean="0"/>
              <a:t>2010/3/16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PowerPoint 2010</a:t>
            </a:r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 eaLnBrk="1" latinLnBrk="0" hangingPunct="1"/>
            <a:fld id="{F0C94032-CD4C-4C25-B0C2-CEC720522D92}" type="slidenum">
              <a:rPr kumimoji="0" lang="en-US" smtClean="0"/>
              <a:pPr algn="ctr" eaLnBrk="1" latinLnBrk="0" hangingPunct="1"/>
              <a:t>‹#›</a:t>
            </a:fld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9150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016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8F005AAD-E802-455D-8431-F760EF300BC3}" type="datetime1">
              <a:rPr lang="zh-TW" altLang="en-US" smtClean="0"/>
              <a:t>2010/3/16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PowerPoint 2010</a:t>
            </a:r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 eaLnBrk="1" latinLnBrk="0" hangingPunct="1"/>
            <a:fld id="{F0C94032-CD4C-4C25-B0C2-CEC720522D92}" type="slidenum">
              <a:rPr kumimoji="0" lang="en-US" smtClean="0"/>
              <a:pPr algn="ctr" eaLnBrk="1" latinLnBrk="0" hangingPunct="1"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9F61E892-6929-4F8D-8425-C3D95DB23D2B}" type="datetime1">
              <a:rPr lang="zh-TW" altLang="en-US" smtClean="0"/>
              <a:t>2010/3/16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PowerPoint 2010</a:t>
            </a:r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94032-CD4C-4C25-B0C2-CEC720522D92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105F43AD-0FCF-407F-B364-5E3725327B2D}" type="datetime1">
              <a:rPr lang="zh-TW" altLang="en-US" smtClean="0"/>
              <a:t>2010/3/16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PowerPoint 2010</a:t>
            </a:r>
            <a:endParaRPr kumimoji="0"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94032-CD4C-4C25-B0C2-CEC720522D92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ight Triangle 1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Triangle 17"/>
          <p:cNvSpPr/>
          <p:nvPr/>
        </p:nvSpPr>
        <p:spPr>
          <a:xfrm rot="5400000">
            <a:off x="433389" y="-433387"/>
            <a:ext cx="6858000" cy="7724778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784930" y="1576103"/>
            <a:ext cx="521208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9552" y="2618912"/>
            <a:ext cx="380777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297954" y="2253385"/>
            <a:ext cx="5794760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EF854989-55CB-4BB6-B7E3-B48A39C30B99}" type="datetime1">
              <a:rPr lang="zh-TW" altLang="en-US" smtClean="0"/>
              <a:t>2010/3/16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PowerPoint 2010</a:t>
            </a:r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0C94032-CD4C-4C25-B0C2-CEC720522D92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028825" y="0"/>
            <a:ext cx="7115175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anchor="ctr"/>
          <a:lstStyle>
            <a:lvl1pPr algn="r">
              <a:defRPr/>
            </a:lvl1pPr>
          </a:lstStyle>
          <a:p>
            <a:r>
              <a:rPr lang="zh-TW" altLang="en-US" smtClean="0"/>
              <a:t>按一下圖示以新增圖片</a:t>
            </a:r>
            <a:endParaRPr lang="en-US" dirty="0"/>
          </a:p>
        </p:txBody>
      </p:sp>
      <p:sp>
        <p:nvSpPr>
          <p:cNvPr id="9" name="Right Triangle 8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0" y="5048250"/>
            <a:ext cx="3571875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71197" y="1717501"/>
            <a:ext cx="54864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143479" y="2180529"/>
            <a:ext cx="6096545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3F41E552-043B-4423-96A1-47F7ACD6F964}" type="datetime1">
              <a:rPr lang="zh-TW" altLang="en-US" smtClean="0"/>
              <a:t>2010/3/16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PowerPoint 2010</a:t>
            </a:r>
            <a:endParaRPr kumimoji="0"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 eaLnBrk="1" latinLnBrk="0" hangingPunct="1"/>
            <a:fld id="{F0C94032-CD4C-4C25-B0C2-CEC720522D92}" type="slidenum">
              <a:rPr kumimoji="0" lang="en-US" smtClean="0"/>
              <a:pPr algn="ctr" eaLnBrk="1" latinLnBrk="0" hangingPunct="1"/>
              <a:t>‹#›</a:t>
            </a:fld>
            <a:endParaRPr kumimoji="0" lang="en-US" sz="280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2382" y="5050633"/>
            <a:ext cx="3574257" cy="1807368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5051292"/>
            <a:ext cx="9146380" cy="1806709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100628"/>
            <a:ext cx="7520940" cy="3579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01168" y="5870448"/>
            <a:ext cx="2176272" cy="2011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pPr eaLnBrk="1" latinLnBrk="0" hangingPunct="1"/>
            <a:fld id="{84609598-E324-4687-A826-92545B4F2130}" type="datetime1">
              <a:rPr lang="zh-TW" altLang="en-US" sz="1400" smtClean="0">
                <a:solidFill>
                  <a:schemeClr val="tx2"/>
                </a:solidFill>
              </a:rPr>
              <a:t>2010/3/16</a:t>
            </a:fld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7514" y="6285122"/>
            <a:ext cx="47244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spc="200" baseline="0">
                <a:solidFill>
                  <a:srgbClr val="FFFFFF"/>
                </a:solidFill>
              </a:defRPr>
            </a:lvl1pPr>
          </a:lstStyle>
          <a:p>
            <a:pPr algn="r" eaLnBrk="1" latinLnBrk="0" hangingPunct="1"/>
            <a:r>
              <a:rPr kumimoji="0" lang="en-US" sz="1400" smtClean="0">
                <a:solidFill>
                  <a:schemeClr val="tx2"/>
                </a:solidFill>
              </a:rPr>
              <a:t>PowerPoint 2010</a:t>
            </a:r>
            <a:endParaRPr kumimoji="0" lang="en-US" sz="14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1038" y="6170822"/>
            <a:ext cx="502920" cy="502920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4" tIns="9144" rIns="9144" bIns="9144" rtlCol="0" anchor="ctr">
            <a:normAutofit/>
          </a:bodyPr>
          <a:lstStyle>
            <a:lvl1pPr algn="ctr">
              <a:defRPr sz="1650">
                <a:solidFill>
                  <a:srgbClr val="FFFFFF"/>
                </a:solidFill>
              </a:defRPr>
            </a:lvl1pPr>
          </a:lstStyle>
          <a:p>
            <a:pPr algn="ctr" eaLnBrk="1" latinLnBrk="0" hangingPunct="1"/>
            <a:fld id="{F0C94032-CD4C-4C25-B0C2-CEC720522D92}" type="slidenum">
              <a:rPr kumimoji="0" lang="en-US" smtClean="0"/>
              <a:pPr algn="ctr" eaLnBrk="1" latinLnBrk="0" hangingPunct="1"/>
              <a:t>‹#›</a:t>
            </a:fld>
            <a:endParaRPr kumimoji="0" lang="en-US" sz="1400" b="1" dirty="0">
              <a:solidFill>
                <a:srgbClr val="FFFFFF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91" r:id="rId1"/>
    <p:sldLayoutId id="2147483892" r:id="rId2"/>
    <p:sldLayoutId id="2147483893" r:id="rId3"/>
    <p:sldLayoutId id="2147483894" r:id="rId4"/>
    <p:sldLayoutId id="2147483895" r:id="rId5"/>
    <p:sldLayoutId id="2147483896" r:id="rId6"/>
    <p:sldLayoutId id="2147483897" r:id="rId7"/>
    <p:sldLayoutId id="2147483898" r:id="rId8"/>
    <p:sldLayoutId id="2147483899" r:id="rId9"/>
    <p:sldLayoutId id="2147483900" r:id="rId10"/>
    <p:sldLayoutId id="2147483901" r:id="rId11"/>
  </p:sldLayoutIdLst>
  <p:hf hdr="0"/>
  <p:txStyles>
    <p:titleStyle>
      <a:lvl1pPr algn="l" defTabSz="914400" rtl="0" eaLnBrk="1" latinLnBrk="0" hangingPunct="1">
        <a:spcBef>
          <a:spcPct val="0"/>
        </a:spcBef>
        <a:buNone/>
        <a:defRPr sz="2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800"/>
        </a:spcBef>
        <a:buFont typeface="Arial" pitchFamily="34" charset="0"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7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23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9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95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5.jpeg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4.jpg"/><Relationship Id="rId5" Type="http://schemas.openxmlformats.org/officeDocument/2006/relationships/image" Target="../media/image3.jpeg"/><Relationship Id="rId4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2.wav"/><Relationship Id="rId1" Type="http://schemas.microsoft.com/office/2007/relationships/media" Target="../media/media2.wav"/><Relationship Id="rId6" Type="http://schemas.openxmlformats.org/officeDocument/2006/relationships/image" Target="../media/image6.png"/><Relationship Id="rId5" Type="http://schemas.openxmlformats.org/officeDocument/2006/relationships/image" Target="../media/image7.gif"/><Relationship Id="rId4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eg"/><Relationship Id="rId4" Type="http://schemas.openxmlformats.org/officeDocument/2006/relationships/image" Target="../media/image13.w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gi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gif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968824" y="4048472"/>
            <a:ext cx="7851648" cy="1828800"/>
          </a:xfrm>
        </p:spPr>
        <p:txBody>
          <a:bodyPr>
            <a:normAutofit/>
          </a:bodyPr>
          <a:lstStyle/>
          <a:p>
            <a:pPr algn="l"/>
            <a:r>
              <a:rPr lang="zh-TW" altLang="en-US" sz="8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新書推薦</a:t>
            </a:r>
            <a:endParaRPr lang="zh-TW" altLang="en-US" sz="88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280956" y="6194811"/>
            <a:ext cx="7854696" cy="648072"/>
          </a:xfrm>
        </p:spPr>
        <p:txBody>
          <a:bodyPr/>
          <a:lstStyle/>
          <a:p>
            <a:r>
              <a:rPr lang="zh-TW" altLang="en-US" dirty="0" smtClean="0">
                <a:solidFill>
                  <a:schemeClr val="bg2">
                    <a:lumMod val="10000"/>
                  </a:schemeClr>
                </a:solidFill>
              </a:rPr>
              <a:t>志凌資訊           </a:t>
            </a:r>
            <a:r>
              <a:rPr lang="en-US" altLang="zh-TW" dirty="0" smtClean="0">
                <a:solidFill>
                  <a:schemeClr val="bg2">
                    <a:lumMod val="10000"/>
                  </a:schemeClr>
                </a:solidFill>
              </a:rPr>
              <a:t>2010</a:t>
            </a:r>
            <a:r>
              <a:rPr lang="zh-TW" altLang="en-US" dirty="0" smtClean="0">
                <a:solidFill>
                  <a:schemeClr val="bg2">
                    <a:lumMod val="10000"/>
                  </a:schemeClr>
                </a:solidFill>
              </a:rPr>
              <a:t>年</a:t>
            </a:r>
            <a:r>
              <a:rPr lang="en-US" altLang="zh-TW" dirty="0" smtClean="0">
                <a:solidFill>
                  <a:schemeClr val="bg2">
                    <a:lumMod val="10000"/>
                  </a:schemeClr>
                </a:solidFill>
              </a:rPr>
              <a:t>3</a:t>
            </a:r>
            <a:r>
              <a:rPr lang="zh-TW" altLang="en-US" dirty="0" smtClean="0">
                <a:solidFill>
                  <a:schemeClr val="bg2">
                    <a:lumMod val="10000"/>
                  </a:schemeClr>
                </a:solidFill>
              </a:rPr>
              <a:t>月</a:t>
            </a:r>
            <a:r>
              <a:rPr lang="en-US" altLang="zh-TW" dirty="0" smtClean="0">
                <a:solidFill>
                  <a:schemeClr val="bg2">
                    <a:lumMod val="10000"/>
                  </a:schemeClr>
                </a:solidFill>
              </a:rPr>
              <a:t>5</a:t>
            </a:r>
            <a:r>
              <a:rPr lang="zh-TW" altLang="en-US" dirty="0" smtClean="0">
                <a:solidFill>
                  <a:schemeClr val="bg2">
                    <a:lumMod val="10000"/>
                  </a:schemeClr>
                </a:solidFill>
              </a:rPr>
              <a:t>日</a:t>
            </a:r>
            <a:endParaRPr lang="zh-TW" altLang="en-US" dirty="0">
              <a:solidFill>
                <a:schemeClr val="bg2">
                  <a:lumMod val="10000"/>
                </a:schemeClr>
              </a:solidFill>
            </a:endParaRPr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594" y="353710"/>
            <a:ext cx="2465222" cy="330890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Left"/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5" name="圖片 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4040" y="349544"/>
            <a:ext cx="2438400" cy="331724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Left"/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6" name="圖片 5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82071" y="354929"/>
            <a:ext cx="2445715" cy="330647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Left"/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13" name="guitar5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7313240" y="4947924"/>
            <a:ext cx="1113656" cy="11136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70731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10000">
        <p14:ripple/>
      </p:transition>
    </mc:Choice>
    <mc:Fallback xmlns="">
      <p:transition spd="slow" advTm="1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9" dur="1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999" showWhenStopped="0">
                <p:cTn id="20" repeatCount="indefinite" fill="remove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3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標題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z="5400" b="1" cap="none" spc="0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  <a:reflection blurRad="6350" stA="55000" endA="300" endPos="45500" dir="5400000" sy="-100000" algn="bl" rotWithShape="0"/>
                </a:effectLst>
              </a:rPr>
              <a:t>圖表動畫</a:t>
            </a:r>
          </a:p>
        </p:txBody>
      </p:sp>
      <p:graphicFrame>
        <p:nvGraphicFramePr>
          <p:cNvPr id="7" name="內容版面配置區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40301957"/>
              </p:ext>
            </p:extLst>
          </p:nvPr>
        </p:nvGraphicFramePr>
        <p:xfrm>
          <a:off x="822325" y="1100138"/>
          <a:ext cx="7521575" cy="35798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61B60DAC-C92D-449A-9685-F8D449E7C1D9}" type="datetime1">
              <a:rPr lang="zh-TW" altLang="en-US" smtClean="0"/>
              <a:t>2010/3/16</a:t>
            </a:fld>
            <a:endParaRPr lang="en-US" dirty="0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PowerPoint 2010</a:t>
            </a:r>
            <a:endParaRPr kumimoji="0" 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latinLnBrk="0" hangingPunct="1"/>
            <a:fld id="{F0C94032-CD4C-4C25-B0C2-CEC720522D92}" type="slidenum">
              <a:rPr kumimoji="0" lang="en-US" smtClean="0"/>
              <a:pPr eaLnBrk="1" latinLnBrk="0" hangingPunct="1"/>
              <a:t>10</a:t>
            </a:fld>
            <a:endParaRPr kumimoji="0"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43979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000">
        <p14:ferris dir="l"/>
      </p:transition>
    </mc:Choice>
    <mc:Fallback xmlns="">
      <p:transition spd="slow" advTm="5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7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7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14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3" dur="3000"/>
                                        <p:tgtEl>
                                          <p:spTgt spid="7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0"/>
                            </p:stCondLst>
                            <p:childTnLst>
                              <p:par>
                                <p:cTn id="1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500" fill="hold"/>
                                        <p:tgtEl>
                                          <p:spTgt spid="7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500" fill="hold"/>
                                        <p:tgtEl>
                                          <p:spTgt spid="7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500" fill="hold"/>
                                        <p:tgtEl>
                                          <p:spTgt spid="7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500"/>
                                        <p:tgtEl>
                                          <p:spTgt spid="7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6500"/>
                            </p:stCondLst>
                            <p:childTnLst>
                              <p:par>
                                <p:cTn id="22" presetID="6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24" dur="2000"/>
                                        <p:tgtEl>
                                          <p:spTgt spid="7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8500"/>
                            </p:stCondLst>
                            <p:childTnLst>
                              <p:par>
                                <p:cTn id="26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7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 uiExpand="1">
        <p:bldSub>
          <a:bldChart bld="category"/>
        </p:bldSub>
      </p:bldGraphic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標題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z="4800" b="1" cap="none" spc="0" dirty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  <a:reflection blurRad="6350" stA="55000" endA="300" endPos="45500" dir="5400000" sy="-100000" algn="bl" rotWithShape="0"/>
                </a:effectLst>
              </a:rPr>
              <a:t>簡報程序</a:t>
            </a:r>
          </a:p>
        </p:txBody>
      </p:sp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A678515B-0A8D-4E92-AB7F-A83600F196D2}" type="datetime1">
              <a:rPr lang="zh-TW" altLang="en-US" smtClean="0"/>
              <a:t>2010/3/16</a:t>
            </a:fld>
            <a:endParaRPr lang="en-US" dirty="0"/>
          </a:p>
        </p:txBody>
      </p:sp>
      <p:sp>
        <p:nvSpPr>
          <p:cNvPr id="12" name="頁尾版面配置區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PowerPoint 2010</a:t>
            </a:r>
            <a:endParaRPr kumimoji="0" 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latinLnBrk="0" hangingPunct="1"/>
            <a:fld id="{F0C94032-CD4C-4C25-B0C2-CEC720522D92}" type="slidenum">
              <a:rPr kumimoji="0" lang="en-US" smtClean="0"/>
              <a:pPr eaLnBrk="1" latinLnBrk="0" hangingPunct="1"/>
              <a:t>2</a:t>
            </a:fld>
            <a:endParaRPr kumimoji="0" lang="en-US" dirty="0">
              <a:solidFill>
                <a:srgbClr val="FFFFFF"/>
              </a:solidFill>
            </a:endParaRPr>
          </a:p>
        </p:txBody>
      </p:sp>
      <p:sp>
        <p:nvSpPr>
          <p:cNvPr id="8" name="圓角矩形 7"/>
          <p:cNvSpPr>
            <a:spLocks noChangeArrowheads="1"/>
          </p:cNvSpPr>
          <p:nvPr/>
        </p:nvSpPr>
        <p:spPr bwMode="gray">
          <a:xfrm>
            <a:off x="1903639" y="2422037"/>
            <a:ext cx="5410200" cy="533400"/>
          </a:xfrm>
          <a:prstGeom prst="roundRect">
            <a:avLst>
              <a:gd name="adj" fmla="val 49106"/>
            </a:avLst>
          </a:prstGeom>
          <a:ln>
            <a:headEnd type="none" w="med" len="med"/>
            <a:tailEnd type="none" w="med" len="med"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vert="horz" wrap="none" lIns="91440" tIns="45720" rIns="91440" bIns="45720" anchor="ctr" compatLnSpc="1"/>
          <a:lstStyle/>
          <a:p>
            <a:pPr algn="l" fontAlgn="base">
              <a:spcBef>
                <a:spcPct val="0"/>
              </a:spcBef>
              <a:spcAft>
                <a:spcPct val="0"/>
              </a:spcAft>
            </a:pPr>
            <a:r>
              <a:rPr lang="en-US" altLang="zh-TW" sz="2400" b="1" dirty="0">
                <a:solidFill>
                  <a:schemeClr val="bg1"/>
                </a:solidFill>
                <a:latin typeface="Arial"/>
                <a:ea typeface="新細明體"/>
              </a:rPr>
              <a:t>2. </a:t>
            </a:r>
            <a:r>
              <a:rPr lang="en-US" altLang="zh-TW" sz="2400" b="1" dirty="0" smtClean="0">
                <a:solidFill>
                  <a:schemeClr val="bg1"/>
                </a:solidFill>
                <a:latin typeface="Arial"/>
                <a:ea typeface="新細明體"/>
              </a:rPr>
              <a:t>Windows 7</a:t>
            </a:r>
            <a:r>
              <a:rPr lang="zh-TW" altLang="en-US" sz="2400" b="1" dirty="0" smtClean="0">
                <a:solidFill>
                  <a:schemeClr val="bg1"/>
                </a:solidFill>
                <a:latin typeface="Arial"/>
                <a:ea typeface="新細明體"/>
              </a:rPr>
              <a:t>系統密技．效能調校</a:t>
            </a:r>
            <a:endParaRPr lang="zh-TW" dirty="0">
              <a:solidFill>
                <a:schemeClr val="bg1"/>
              </a:solidFill>
            </a:endParaRPr>
          </a:p>
        </p:txBody>
      </p:sp>
      <p:sp>
        <p:nvSpPr>
          <p:cNvPr id="9" name="圓角矩形 8"/>
          <p:cNvSpPr>
            <a:spLocks noChangeArrowheads="1"/>
          </p:cNvSpPr>
          <p:nvPr/>
        </p:nvSpPr>
        <p:spPr bwMode="gray">
          <a:xfrm>
            <a:off x="1903639" y="3287282"/>
            <a:ext cx="5410200" cy="533400"/>
          </a:xfrm>
          <a:prstGeom prst="roundRect">
            <a:avLst>
              <a:gd name="adj" fmla="val 49106"/>
            </a:avLst>
          </a:prstGeom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none" lIns="91440" tIns="45720" rIns="91440" bIns="45720" anchor="ctr" compatLnSpc="1"/>
          <a:lstStyle/>
          <a:p>
            <a:pPr algn="l" fontAlgn="base">
              <a:spcBef>
                <a:spcPct val="0"/>
              </a:spcBef>
              <a:spcAft>
                <a:spcPct val="0"/>
              </a:spcAft>
            </a:pPr>
            <a:r>
              <a:rPr lang="en-US" altLang="zh-TW" sz="2400" b="1" dirty="0">
                <a:solidFill>
                  <a:schemeClr val="bg1"/>
                </a:solidFill>
                <a:latin typeface="Arial"/>
                <a:ea typeface="新細明體"/>
              </a:rPr>
              <a:t>3. </a:t>
            </a:r>
            <a:r>
              <a:rPr lang="en-US" altLang="zh-TW" sz="2400" b="1" dirty="0" smtClean="0">
                <a:solidFill>
                  <a:schemeClr val="bg1"/>
                </a:solidFill>
                <a:latin typeface="Arial"/>
                <a:ea typeface="新細明體"/>
              </a:rPr>
              <a:t>Windows 7</a:t>
            </a:r>
            <a:r>
              <a:rPr lang="zh-TW" altLang="en-US" sz="2400" b="1" dirty="0" smtClean="0">
                <a:solidFill>
                  <a:schemeClr val="bg1"/>
                </a:solidFill>
                <a:latin typeface="Arial"/>
                <a:ea typeface="新細明體"/>
              </a:rPr>
              <a:t>網路安全總管</a:t>
            </a:r>
            <a:endParaRPr lang="zh-TW" dirty="0">
              <a:solidFill>
                <a:schemeClr val="bg1"/>
              </a:solidFill>
            </a:endParaRPr>
          </a:p>
        </p:txBody>
      </p:sp>
      <p:sp>
        <p:nvSpPr>
          <p:cNvPr id="10" name="圓角矩形 9"/>
          <p:cNvSpPr>
            <a:spLocks noChangeArrowheads="1"/>
          </p:cNvSpPr>
          <p:nvPr/>
        </p:nvSpPr>
        <p:spPr bwMode="gray">
          <a:xfrm>
            <a:off x="1903639" y="4152528"/>
            <a:ext cx="5410200" cy="533400"/>
          </a:xfrm>
          <a:prstGeom prst="roundRect">
            <a:avLst>
              <a:gd name="adj" fmla="val 49106"/>
            </a:avLst>
          </a:prstGeom>
          <a:ln>
            <a:headEnd type="none" w="med" len="med"/>
            <a:tailEnd type="none" w="med" len="med"/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vert="horz" wrap="none" lIns="91440" tIns="45720" rIns="91440" bIns="45720" anchor="ctr" compatLnSpc="1"/>
          <a:lstStyle/>
          <a:p>
            <a:pPr algn="l" fontAlgn="base">
              <a:spcBef>
                <a:spcPct val="0"/>
              </a:spcBef>
              <a:spcAft>
                <a:spcPct val="0"/>
              </a:spcAft>
            </a:pPr>
            <a:r>
              <a:rPr lang="en-US" altLang="zh-TW" sz="2400" b="1" dirty="0">
                <a:solidFill>
                  <a:schemeClr val="bg1"/>
                </a:solidFill>
                <a:latin typeface="Arial"/>
                <a:ea typeface="新細明體"/>
              </a:rPr>
              <a:t>4. </a:t>
            </a:r>
            <a:r>
              <a:rPr lang="zh-TW" altLang="en-US" sz="2400" b="1" dirty="0" smtClean="0">
                <a:solidFill>
                  <a:schemeClr val="bg1"/>
                </a:solidFill>
                <a:latin typeface="Arial"/>
                <a:ea typeface="新細明體"/>
              </a:rPr>
              <a:t>動</a:t>
            </a:r>
            <a:r>
              <a:rPr lang="zh-TW" altLang="en-US" sz="2400" b="1" dirty="0">
                <a:solidFill>
                  <a:schemeClr val="bg1"/>
                </a:solidFill>
                <a:latin typeface="Arial"/>
                <a:ea typeface="新細明體"/>
              </a:rPr>
              <a:t>畫</a:t>
            </a:r>
            <a:r>
              <a:rPr lang="zh-TW" altLang="en-US" sz="2400" b="1" dirty="0" smtClean="0">
                <a:solidFill>
                  <a:schemeClr val="bg1"/>
                </a:solidFill>
                <a:latin typeface="Arial"/>
                <a:ea typeface="新細明體"/>
              </a:rPr>
              <a:t>特效</a:t>
            </a:r>
            <a:endParaRPr lang="zh-TW" dirty="0">
              <a:solidFill>
                <a:schemeClr val="bg1"/>
              </a:solidFill>
            </a:endParaRPr>
          </a:p>
        </p:txBody>
      </p:sp>
      <p:pic>
        <p:nvPicPr>
          <p:cNvPr id="11" name="Picture 2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313839" y="332656"/>
            <a:ext cx="1422383" cy="1422383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</p:pic>
      <p:pic>
        <p:nvPicPr>
          <p:cNvPr id="15" name="j0214098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1625552" y="5805264"/>
            <a:ext cx="609600" cy="609600"/>
          </a:xfrm>
          <a:prstGeom prst="rect">
            <a:avLst/>
          </a:prstGeom>
        </p:spPr>
      </p:pic>
      <p:sp>
        <p:nvSpPr>
          <p:cNvPr id="13" name="圓角矩形 12"/>
          <p:cNvSpPr>
            <a:spLocks noChangeArrowheads="1"/>
          </p:cNvSpPr>
          <p:nvPr/>
        </p:nvSpPr>
        <p:spPr bwMode="gray">
          <a:xfrm>
            <a:off x="1903639" y="1628800"/>
            <a:ext cx="5410200" cy="533400"/>
          </a:xfrm>
          <a:prstGeom prst="roundRect">
            <a:avLst>
              <a:gd name="adj" fmla="val 49106"/>
            </a:avLst>
          </a:prstGeom>
          <a:ln>
            <a:headEnd type="none" w="med" len="med"/>
            <a:tailEnd type="none" w="med" len="med"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wrap="none" lIns="91440" tIns="45720" rIns="91440" bIns="45720" anchor="ctr" compatLnSpc="1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zh-TW" sz="2400" b="1" dirty="0">
                <a:solidFill>
                  <a:schemeClr val="bg1"/>
                </a:solidFill>
                <a:latin typeface="Arial"/>
              </a:rPr>
              <a:t>1. Windows 7</a:t>
            </a:r>
            <a:endParaRPr lang="zh-TW" altLang="zh-TW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37073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50000">
        <p:dissolve/>
      </p:transition>
    </mc:Choice>
    <mc:Fallback xmlns="">
      <p:transition spd="slow" advTm="50000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59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0" fill="hold">
                      <p:stCondLst>
                        <p:cond delay="0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3" dur="4744" fill="hold"/>
                                        <p:tgtEl>
                                          <p:spTgt spid="1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audio>
              <p:cMediaNode vol="80000">
                <p:cTn id="64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5"/>
                </p:tgtEl>
              </p:cMediaNode>
            </p:audio>
          </p:childTnLst>
        </p:cTn>
      </p:par>
    </p:tnLst>
    <p:bldLst>
      <p:bldP spid="8" grpId="0" build="p" animBg="1"/>
      <p:bldP spid="9" grpId="0" build="p" animBg="1"/>
      <p:bldP spid="10" grpId="0" build="p" animBg="1"/>
      <p:bldP spid="13" grpId="0" build="p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內容版面配置區 1"/>
          <p:cNvSpPr>
            <a:spLocks noGrp="1"/>
          </p:cNvSpPr>
          <p:nvPr>
            <p:ph sz="half" idx="1"/>
          </p:nvPr>
        </p:nvSpPr>
        <p:spPr>
          <a:xfrm>
            <a:off x="4788024" y="1556792"/>
            <a:ext cx="4038600" cy="4407408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zh-TW" altLang="en-US" dirty="0"/>
              <a:t>作者： 志凌資訊</a:t>
            </a:r>
            <a:endParaRPr lang="en-US" altLang="zh-TW" dirty="0"/>
          </a:p>
          <a:p>
            <a:pPr indent="0">
              <a:buNone/>
            </a:pPr>
            <a:r>
              <a:rPr lang="zh-TW" altLang="en-US" dirty="0" smtClean="0"/>
              <a:t>          江</a:t>
            </a:r>
            <a:r>
              <a:rPr lang="zh-TW" altLang="en-US" dirty="0"/>
              <a:t>高舉</a:t>
            </a:r>
            <a:r>
              <a:rPr lang="en-US" altLang="zh-TW" dirty="0"/>
              <a:t>/</a:t>
            </a:r>
            <a:r>
              <a:rPr lang="zh-TW" altLang="en-US" dirty="0"/>
              <a:t>郭姮劭  </a:t>
            </a:r>
          </a:p>
          <a:p>
            <a:pPr marL="45720" indent="0">
              <a:buNone/>
            </a:pPr>
            <a:r>
              <a:rPr lang="zh-TW" altLang="en-US" dirty="0"/>
              <a:t>書號： </a:t>
            </a:r>
            <a:r>
              <a:rPr lang="en-US" altLang="zh-TW" dirty="0"/>
              <a:t>ACA014000</a:t>
            </a:r>
          </a:p>
          <a:p>
            <a:pPr marL="45720" indent="0">
              <a:buNone/>
            </a:pPr>
            <a:r>
              <a:rPr lang="zh-TW" altLang="en-US" dirty="0"/>
              <a:t>出版日： </a:t>
            </a:r>
            <a:r>
              <a:rPr lang="en-US" altLang="zh-TW" dirty="0"/>
              <a:t>2009/10/15</a:t>
            </a:r>
          </a:p>
          <a:p>
            <a:pPr marL="45720" indent="0">
              <a:buNone/>
            </a:pPr>
            <a:r>
              <a:rPr lang="zh-TW" altLang="en-US" dirty="0"/>
              <a:t>價格：  </a:t>
            </a:r>
            <a:r>
              <a:rPr lang="en-US" altLang="zh-TW" dirty="0"/>
              <a:t>299 </a:t>
            </a:r>
          </a:p>
          <a:p>
            <a:pPr marL="45720" indent="0">
              <a:buNone/>
            </a:pPr>
            <a:r>
              <a:rPr lang="zh-TW" altLang="en-US" dirty="0"/>
              <a:t>頁數： </a:t>
            </a:r>
            <a:r>
              <a:rPr lang="en-US" altLang="zh-TW" dirty="0"/>
              <a:t>492</a:t>
            </a:r>
          </a:p>
          <a:p>
            <a:pPr marL="45720" indent="0">
              <a:buNone/>
            </a:pPr>
            <a:r>
              <a:rPr lang="zh-TW" altLang="en-US" dirty="0"/>
              <a:t>色彩： 彩色 </a:t>
            </a:r>
            <a:endParaRPr lang="en-US" altLang="zh-TW" dirty="0"/>
          </a:p>
          <a:p>
            <a:pPr marL="45720" indent="0">
              <a:buNone/>
            </a:pPr>
            <a:r>
              <a:rPr lang="zh-TW" altLang="en-US" dirty="0"/>
              <a:t>光碟：  </a:t>
            </a:r>
            <a:r>
              <a:rPr lang="en-US" altLang="zh-TW" dirty="0"/>
              <a:t>DVD*1 </a:t>
            </a:r>
          </a:p>
          <a:p>
            <a:endParaRPr lang="zh-TW" altLang="en-US" dirty="0"/>
          </a:p>
        </p:txBody>
      </p:sp>
      <p:pic>
        <p:nvPicPr>
          <p:cNvPr id="8" name="內容版面配置區 3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1484784"/>
            <a:ext cx="3286501" cy="44069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CAF4AAFD-5F4D-4648-BA55-2BB261D5483F}" type="datetime1">
              <a:rPr lang="zh-TW" altLang="en-US" smtClean="0"/>
              <a:t>2010/3/16</a:t>
            </a:fld>
            <a:endParaRPr lang="en-US"/>
          </a:p>
        </p:txBody>
      </p:sp>
      <p:sp>
        <p:nvSpPr>
          <p:cNvPr id="9" name="頁尾版面配置區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PowerPoint 2010</a:t>
            </a:r>
            <a:endParaRPr kumimoji="0"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 eaLnBrk="1" latinLnBrk="0" hangingPunct="1"/>
            <a:fld id="{F0C94032-CD4C-4C25-B0C2-CEC720522D92}" type="slidenum">
              <a:rPr kumimoji="0" lang="en-US" smtClean="0"/>
              <a:pPr algn="ctr" eaLnBrk="1" latinLnBrk="0" hangingPunct="1"/>
              <a:t>3</a:t>
            </a:fld>
            <a:endParaRPr kumimoji="0" lang="en-US"/>
          </a:p>
        </p:txBody>
      </p:sp>
      <p:sp>
        <p:nvSpPr>
          <p:cNvPr id="7" name="標題 6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zh-TW" altLang="en-US" sz="4800" b="1" cap="none" spc="0" dirty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  <a:reflection blurRad="6350" stA="55000" endA="300" endPos="45500" dir="5400000" sy="-100000" algn="bl" rotWithShape="0"/>
                </a:effectLst>
              </a:rPr>
              <a:t>跟我學</a:t>
            </a:r>
            <a:r>
              <a:rPr lang="en-US" altLang="zh-TW" sz="4800" b="1" cap="none" spc="0" dirty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  <a:reflection blurRad="6350" stA="55000" endA="300" endPos="45500" dir="5400000" sy="-100000" algn="bl" rotWithShape="0"/>
                </a:effectLst>
              </a:rPr>
              <a:t>Windows 7</a:t>
            </a:r>
            <a:endParaRPr lang="zh-TW" altLang="en-US" sz="4800" b="1" cap="none" spc="0" dirty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  <a:reflection blurRad="6350" stA="55000" endA="300" endPos="455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0089838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 advTm="50000">
        <p14:honeycomb/>
      </p:transition>
    </mc:Choice>
    <mc:Fallback xmlns="">
      <p:transition spd="slow" advTm="5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1" dur="25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12" dur="25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13" dur="25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14" dur="25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50"/>
                            </p:stCondLst>
                            <p:childTnLst>
                              <p:par>
                                <p:cTn id="16" presetID="24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7" dur="25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18" dur="25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19" dur="25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20" dur="25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24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23" dur="25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24" dur="25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25" dur="25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26" dur="25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750"/>
                            </p:stCondLst>
                            <p:childTnLst>
                              <p:par>
                                <p:cTn id="28" presetID="24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29" dur="25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30" dur="25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31" dur="25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32" dur="25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000"/>
                            </p:stCondLst>
                            <p:childTnLst>
                              <p:par>
                                <p:cTn id="34" presetID="24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35" dur="25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36" dur="25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37" dur="25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38" dur="25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250"/>
                            </p:stCondLst>
                            <p:childTnLst>
                              <p:par>
                                <p:cTn id="40" presetID="24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41" dur="25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42" dur="25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43" dur="25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44" dur="25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500"/>
                            </p:stCondLst>
                            <p:childTnLst>
                              <p:par>
                                <p:cTn id="46" presetID="24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47" dur="25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48" dur="25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49" dur="25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50" dur="25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750"/>
                            </p:stCondLst>
                            <p:childTnLst>
                              <p:par>
                                <p:cTn id="52" presetID="24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53" dur="25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54" dur="25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55" dur="25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56" dur="25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標題 6"/>
          <p:cNvSpPr>
            <a:spLocks noGrp="1"/>
          </p:cNvSpPr>
          <p:nvPr>
            <p:ph type="title"/>
          </p:nvPr>
        </p:nvSpPr>
        <p:spPr>
          <a:xfrm>
            <a:off x="6392756" y="1124744"/>
            <a:ext cx="2751244" cy="936104"/>
          </a:xfrm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zh-TW" altLang="en-US" sz="4800" b="1" cap="none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  <a:reflection blurRad="6350" stA="55000" endA="300" endPos="45500" dir="5400000" sy="-100000" algn="bl" rotWithShape="0"/>
                </a:effectLst>
              </a:rPr>
              <a:t>本書簡介</a:t>
            </a:r>
          </a:p>
        </p:txBody>
      </p:sp>
      <p:sp>
        <p:nvSpPr>
          <p:cNvPr id="2" name="內容版面配置區 1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528638" indent="-484188">
              <a:buBlip>
                <a:blip r:embed="rId3"/>
              </a:buBlip>
            </a:pPr>
            <a:r>
              <a:rPr lang="zh-TW" altLang="en-US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</a:rPr>
              <a:t>工作更輕鬆</a:t>
            </a:r>
            <a:r>
              <a:rPr lang="en-US" altLang="zh-TW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</a:rPr>
              <a:t>‧</a:t>
            </a:r>
            <a:r>
              <a:rPr lang="zh-TW" altLang="en-US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</a:rPr>
              <a:t>生活更好玩，個人化你的</a:t>
            </a:r>
            <a:r>
              <a:rPr lang="en-US" altLang="zh-TW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</a:rPr>
              <a:t>Windows 7</a:t>
            </a:r>
            <a:r>
              <a:rPr lang="zh-TW" altLang="en-US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</a:rPr>
              <a:t>。</a:t>
            </a:r>
          </a:p>
          <a:p>
            <a:pPr marL="528638" indent="-484188">
              <a:buBlip>
                <a:blip r:embed="rId3"/>
              </a:buBlip>
            </a:pPr>
            <a:r>
              <a:rPr lang="zh-TW" altLang="en-US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</a:rPr>
              <a:t>升級免煩惱：教您如何輕鬆升級</a:t>
            </a:r>
            <a:r>
              <a:rPr lang="en-US" altLang="zh-TW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</a:rPr>
              <a:t>Windows 7</a:t>
            </a:r>
            <a:r>
              <a:rPr lang="zh-TW" altLang="en-US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</a:rPr>
              <a:t>，快速熟悉全新的使用介面，硬體相容免煩惱。</a:t>
            </a:r>
          </a:p>
          <a:p>
            <a:pPr marL="528638" indent="-484188">
              <a:buBlip>
                <a:blip r:embed="rId3"/>
              </a:buBlip>
            </a:pPr>
            <a:r>
              <a:rPr lang="zh-TW" altLang="en-US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</a:rPr>
              <a:t>功能全體驗：體驗</a:t>
            </a:r>
            <a:r>
              <a:rPr lang="en-US" altLang="zh-TW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</a:rPr>
              <a:t>Windows 7</a:t>
            </a:r>
            <a:r>
              <a:rPr lang="zh-TW" altLang="en-US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</a:rPr>
              <a:t>在檔案管理、視窗選單、影音媒體、</a:t>
            </a:r>
            <a:r>
              <a:rPr lang="en-US" altLang="zh-TW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</a:rPr>
              <a:t>IE8</a:t>
            </a:r>
            <a:r>
              <a:rPr lang="zh-TW" altLang="en-US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</a:rPr>
              <a:t>網頁、安全升級管控的全新功能。</a:t>
            </a:r>
          </a:p>
          <a:p>
            <a:endParaRPr lang="zh-TW" altLang="en-US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706DDCD2-D90D-48F4-81BA-C814FC36D2CA}" type="datetime1">
              <a:rPr lang="zh-TW" altLang="en-US" smtClean="0"/>
              <a:t>2010/3/16</a:t>
            </a:fld>
            <a:endParaRPr 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PowerPoint 2010</a:t>
            </a:r>
            <a:endParaRPr kumimoji="0"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latinLnBrk="0" hangingPunct="1"/>
            <a:fld id="{F0C94032-CD4C-4C25-B0C2-CEC720522D92}" type="slidenum">
              <a:rPr kumimoji="0" lang="en-US" smtClean="0"/>
              <a:pPr eaLnBrk="1" latinLnBrk="0" hangingPunct="1"/>
              <a:t>4</a:t>
            </a:fld>
            <a:endParaRPr kumimoji="0" lang="en-US" dirty="0">
              <a:solidFill>
                <a:srgbClr val="FFFFFF"/>
              </a:solidFill>
            </a:endParaRPr>
          </a:p>
        </p:txBody>
      </p:sp>
      <p:pic>
        <p:nvPicPr>
          <p:cNvPr id="9" name="內容版面配置區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404664"/>
            <a:ext cx="2016224" cy="2703573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18403588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50000">
        <p14:gallery dir="l"/>
      </p:transition>
    </mc:Choice>
    <mc:Fallback xmlns="">
      <p:transition spd="slow" advTm="5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000"/>
                            </p:stCondLst>
                            <p:childTnLst>
                              <p:par>
                                <p:cTn id="1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4000"/>
                            </p:stCondLst>
                            <p:childTnLst>
                              <p:par>
                                <p:cTn id="2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2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內容版面配置區 9"/>
          <p:cNvSpPr>
            <a:spLocks noGrp="1"/>
          </p:cNvSpPr>
          <p:nvPr>
            <p:ph sz="half" idx="1"/>
          </p:nvPr>
        </p:nvSpPr>
        <p:spPr>
          <a:xfrm>
            <a:off x="899592" y="1340768"/>
            <a:ext cx="3888432" cy="4032448"/>
          </a:xfrm>
          <a:prstGeom prst="round2Diag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zh-TW" altLang="en-US" sz="2400" dirty="0">
                <a:solidFill>
                  <a:srgbClr val="002060"/>
                </a:solidFill>
              </a:rPr>
              <a:t>作者： 志凌資訊顧問群  </a:t>
            </a:r>
          </a:p>
          <a:p>
            <a:r>
              <a:rPr lang="zh-TW" altLang="en-US" sz="2400" dirty="0" smtClean="0">
                <a:solidFill>
                  <a:srgbClr val="002060"/>
                </a:solidFill>
              </a:rPr>
              <a:t>書</a:t>
            </a:r>
            <a:r>
              <a:rPr lang="zh-TW" altLang="en-US" sz="2400" dirty="0">
                <a:solidFill>
                  <a:srgbClr val="002060"/>
                </a:solidFill>
              </a:rPr>
              <a:t>號： </a:t>
            </a:r>
            <a:r>
              <a:rPr lang="en-US" altLang="zh-TW" sz="2400" dirty="0" smtClean="0">
                <a:solidFill>
                  <a:srgbClr val="002060"/>
                </a:solidFill>
              </a:rPr>
              <a:t>ACA014600</a:t>
            </a:r>
          </a:p>
          <a:p>
            <a:r>
              <a:rPr lang="zh-TW" altLang="en-US" sz="2400" dirty="0" smtClean="0">
                <a:solidFill>
                  <a:srgbClr val="002060"/>
                </a:solidFill>
              </a:rPr>
              <a:t>出版</a:t>
            </a:r>
            <a:r>
              <a:rPr lang="zh-TW" altLang="en-US" sz="2400" dirty="0">
                <a:solidFill>
                  <a:srgbClr val="002060"/>
                </a:solidFill>
              </a:rPr>
              <a:t>日</a:t>
            </a:r>
            <a:r>
              <a:rPr lang="zh-TW" altLang="en-US" sz="2400" dirty="0" smtClean="0">
                <a:solidFill>
                  <a:srgbClr val="002060"/>
                </a:solidFill>
              </a:rPr>
              <a:t>：</a:t>
            </a:r>
            <a:r>
              <a:rPr lang="en-US" altLang="zh-TW" sz="2400" dirty="0" smtClean="0">
                <a:solidFill>
                  <a:srgbClr val="002060"/>
                </a:solidFill>
              </a:rPr>
              <a:t>2009/11/17</a:t>
            </a:r>
          </a:p>
          <a:p>
            <a:r>
              <a:rPr lang="zh-TW" altLang="en-US" sz="2400" dirty="0" smtClean="0">
                <a:solidFill>
                  <a:srgbClr val="002060"/>
                </a:solidFill>
              </a:rPr>
              <a:t>價格</a:t>
            </a:r>
            <a:r>
              <a:rPr lang="zh-TW" altLang="en-US" sz="2400" dirty="0">
                <a:solidFill>
                  <a:srgbClr val="002060"/>
                </a:solidFill>
              </a:rPr>
              <a:t>：  </a:t>
            </a:r>
            <a:r>
              <a:rPr lang="en-US" altLang="zh-TW" sz="2400" dirty="0">
                <a:solidFill>
                  <a:srgbClr val="002060"/>
                </a:solidFill>
              </a:rPr>
              <a:t>380 </a:t>
            </a:r>
          </a:p>
          <a:p>
            <a:r>
              <a:rPr lang="zh-TW" altLang="en-US" sz="2400" dirty="0" smtClean="0">
                <a:solidFill>
                  <a:srgbClr val="002060"/>
                </a:solidFill>
              </a:rPr>
              <a:t>頁數</a:t>
            </a:r>
            <a:r>
              <a:rPr lang="zh-TW" altLang="en-US" sz="2400" dirty="0">
                <a:solidFill>
                  <a:srgbClr val="002060"/>
                </a:solidFill>
              </a:rPr>
              <a:t>： </a:t>
            </a:r>
            <a:r>
              <a:rPr lang="en-US" altLang="zh-TW" sz="2400" dirty="0" smtClean="0">
                <a:solidFill>
                  <a:srgbClr val="002060"/>
                </a:solidFill>
              </a:rPr>
              <a:t>464</a:t>
            </a:r>
          </a:p>
          <a:p>
            <a:r>
              <a:rPr lang="zh-TW" altLang="en-US" sz="2400" dirty="0" smtClean="0">
                <a:solidFill>
                  <a:srgbClr val="002060"/>
                </a:solidFill>
              </a:rPr>
              <a:t>色彩</a:t>
            </a:r>
            <a:r>
              <a:rPr lang="zh-TW" altLang="en-US" sz="2400" dirty="0">
                <a:solidFill>
                  <a:srgbClr val="002060"/>
                </a:solidFill>
              </a:rPr>
              <a:t>： </a:t>
            </a:r>
            <a:r>
              <a:rPr lang="zh-TW" altLang="en-US" sz="2400" dirty="0" smtClean="0">
                <a:solidFill>
                  <a:srgbClr val="002060"/>
                </a:solidFill>
              </a:rPr>
              <a:t>單色</a:t>
            </a:r>
            <a:endParaRPr lang="en-US" altLang="zh-TW" sz="2400" dirty="0" smtClean="0">
              <a:solidFill>
                <a:srgbClr val="002060"/>
              </a:solidFill>
            </a:endParaRPr>
          </a:p>
          <a:p>
            <a:r>
              <a:rPr lang="zh-TW" altLang="en-US" sz="2400" dirty="0" smtClean="0">
                <a:solidFill>
                  <a:srgbClr val="002060"/>
                </a:solidFill>
              </a:rPr>
              <a:t>光碟</a:t>
            </a:r>
            <a:r>
              <a:rPr lang="zh-TW" altLang="en-US" sz="2400" dirty="0">
                <a:solidFill>
                  <a:srgbClr val="002060"/>
                </a:solidFill>
              </a:rPr>
              <a:t>：  無 </a:t>
            </a:r>
            <a:endParaRPr lang="en-US" altLang="zh-TW" sz="2400" dirty="0" smtClean="0">
              <a:solidFill>
                <a:srgbClr val="002060"/>
              </a:solidFill>
            </a:endParaRPr>
          </a:p>
        </p:txBody>
      </p:sp>
      <p:pic>
        <p:nvPicPr>
          <p:cNvPr id="8" name="內容版面配置區 4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0112" y="1412776"/>
            <a:ext cx="3055379" cy="371316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</p:pic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FD1E7DD6-CC0E-4B80-80A1-48771DC9EEC0}" type="datetime1">
              <a:rPr lang="zh-TW" altLang="en-US" smtClean="0"/>
              <a:t>2010/3/16</a:t>
            </a:fld>
            <a:endParaRPr 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PowerPoint 2010</a:t>
            </a:r>
            <a:endParaRPr kumimoji="0"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 eaLnBrk="1" latinLnBrk="0" hangingPunct="1"/>
            <a:fld id="{F0C94032-CD4C-4C25-B0C2-CEC720522D92}" type="slidenum">
              <a:rPr kumimoji="0" lang="en-US" smtClean="0"/>
              <a:pPr algn="ctr" eaLnBrk="1" latinLnBrk="0" hangingPunct="1"/>
              <a:t>5</a:t>
            </a:fld>
            <a:endParaRPr kumimoji="0" lang="en-US"/>
          </a:p>
        </p:txBody>
      </p:sp>
      <p:sp>
        <p:nvSpPr>
          <p:cNvPr id="7" name="標題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TW" sz="4400" b="1" cap="none" spc="0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  <a:reflection blurRad="6350" stA="55000" endA="300" endPos="45500" dir="5400000" sy="-100000" algn="bl" rotWithShape="0"/>
                </a:effectLst>
              </a:rPr>
              <a:t>Windows 7</a:t>
            </a:r>
            <a:r>
              <a:rPr lang="zh-TW" altLang="en-US" sz="4400" b="1" cap="none" spc="0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  <a:reflection blurRad="6350" stA="55000" endA="300" endPos="45500" dir="5400000" sy="-100000" algn="bl" rotWithShape="0"/>
                </a:effectLst>
              </a:rPr>
              <a:t>系統密技．效能調校</a:t>
            </a:r>
          </a:p>
        </p:txBody>
      </p:sp>
    </p:spTree>
    <p:extLst>
      <p:ext uri="{BB962C8B-B14F-4D97-AF65-F5344CB8AC3E}">
        <p14:creationId xmlns:p14="http://schemas.microsoft.com/office/powerpoint/2010/main" val="4251590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50000">
        <p14:prism/>
      </p:transition>
    </mc:Choice>
    <mc:Fallback xmlns="">
      <p:transition spd="slow" advTm="5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500"/>
                            </p:stCondLst>
                            <p:childTnLst>
                              <p:par>
                                <p:cTn id="2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000"/>
                            </p:stCondLst>
                            <p:childTnLst>
                              <p:par>
                                <p:cTn id="2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500"/>
                            </p:stCondLst>
                            <p:childTnLst>
                              <p:par>
                                <p:cTn id="2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1" dur="500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0"/>
                            </p:stCondLst>
                            <p:childTnLst>
                              <p:par>
                                <p:cTn id="3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500"/>
                            </p:stCondLst>
                            <p:childTnLst>
                              <p:par>
                                <p:cTn id="3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9" dur="500"/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uiExpand="1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TW" altLang="en-US" sz="5400" b="1" cap="none" spc="0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  <a:reflection blurRad="6350" stA="55000" endA="300" endPos="45500" dir="5400000" sy="-100000" algn="bl" rotWithShape="0"/>
                </a:effectLst>
              </a:rPr>
              <a:t>本書簡介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80999" y="1719071"/>
            <a:ext cx="5415137" cy="4302217"/>
          </a:xfrm>
        </p:spPr>
        <p:txBody>
          <a:bodyPr>
            <a:normAutofit/>
          </a:bodyPr>
          <a:lstStyle/>
          <a:p>
            <a:pPr marL="531813" indent="-487363">
              <a:buBlip>
                <a:blip r:embed="rId3"/>
              </a:buBlip>
            </a:pPr>
            <a:r>
              <a:rPr lang="zh-TW" altLang="en-US" sz="2800" dirty="0" smtClean="0">
                <a:solidFill>
                  <a:srgbClr val="002060"/>
                </a:solidFill>
              </a:rPr>
              <a:t>輕鬆</a:t>
            </a:r>
            <a:r>
              <a:rPr lang="zh-TW" altLang="en-US" sz="2800" dirty="0">
                <a:solidFill>
                  <a:srgbClr val="002060"/>
                </a:solidFill>
              </a:rPr>
              <a:t>升級</a:t>
            </a:r>
            <a:r>
              <a:rPr lang="en-US" altLang="zh-TW" sz="2800" dirty="0">
                <a:solidFill>
                  <a:srgbClr val="002060"/>
                </a:solidFill>
              </a:rPr>
              <a:t>Windows </a:t>
            </a:r>
            <a:r>
              <a:rPr lang="en-US" altLang="zh-TW" sz="2800" dirty="0" smtClean="0">
                <a:solidFill>
                  <a:srgbClr val="002060"/>
                </a:solidFill>
              </a:rPr>
              <a:t>7</a:t>
            </a:r>
            <a:r>
              <a:rPr lang="zh-TW" altLang="en-US" sz="2800" dirty="0" smtClean="0">
                <a:solidFill>
                  <a:srgbClr val="002060"/>
                </a:solidFill>
              </a:rPr>
              <a:t>。</a:t>
            </a:r>
            <a:endParaRPr lang="en-US" altLang="zh-TW" sz="2800" dirty="0">
              <a:solidFill>
                <a:srgbClr val="002060"/>
              </a:solidFill>
            </a:endParaRPr>
          </a:p>
          <a:p>
            <a:pPr marL="531813" indent="-487363">
              <a:buBlip>
                <a:blip r:embed="rId3"/>
              </a:buBlip>
            </a:pPr>
            <a:r>
              <a:rPr lang="zh-TW" altLang="en-US" sz="2800" dirty="0">
                <a:solidFill>
                  <a:srgbClr val="002060"/>
                </a:solidFill>
              </a:rPr>
              <a:t>提升系統潛能，發揮電腦最高</a:t>
            </a:r>
            <a:r>
              <a:rPr lang="zh-TW" altLang="en-US" sz="2800" dirty="0" smtClean="0">
                <a:solidFill>
                  <a:srgbClr val="002060"/>
                </a:solidFill>
              </a:rPr>
              <a:t>效率。</a:t>
            </a:r>
            <a:endParaRPr lang="zh-TW" altLang="en-US" sz="2800" dirty="0">
              <a:solidFill>
                <a:srgbClr val="002060"/>
              </a:solidFill>
            </a:endParaRPr>
          </a:p>
          <a:p>
            <a:pPr marL="531813" indent="-487363">
              <a:buBlip>
                <a:blip r:embed="rId3"/>
              </a:buBlip>
            </a:pPr>
            <a:r>
              <a:rPr lang="zh-TW" altLang="en-US" sz="2800" dirty="0">
                <a:solidFill>
                  <a:srgbClr val="002060"/>
                </a:solidFill>
              </a:rPr>
              <a:t>完整檔案備份教學，重要資料有</a:t>
            </a:r>
            <a:r>
              <a:rPr lang="zh-TW" altLang="en-US" sz="2800" dirty="0" smtClean="0">
                <a:solidFill>
                  <a:srgbClr val="002060"/>
                </a:solidFill>
              </a:rPr>
              <a:t>保障。</a:t>
            </a:r>
            <a:endParaRPr lang="zh-TW" altLang="en-US" sz="2800" dirty="0">
              <a:solidFill>
                <a:srgbClr val="002060"/>
              </a:solidFill>
            </a:endParaRPr>
          </a:p>
          <a:p>
            <a:pPr marL="531813" indent="-487363">
              <a:buBlip>
                <a:blip r:embed="rId3"/>
              </a:buBlip>
            </a:pPr>
            <a:r>
              <a:rPr lang="zh-TW" altLang="en-US" sz="2800" dirty="0">
                <a:solidFill>
                  <a:srgbClr val="002060"/>
                </a:solidFill>
              </a:rPr>
              <a:t>軟體移除及安裝、系統重灌輕鬆搞</a:t>
            </a:r>
            <a:r>
              <a:rPr lang="zh-TW" altLang="en-US" sz="2800" dirty="0" smtClean="0">
                <a:solidFill>
                  <a:srgbClr val="002060"/>
                </a:solidFill>
              </a:rPr>
              <a:t>定。</a:t>
            </a:r>
            <a:endParaRPr lang="zh-TW" altLang="en-US" sz="2800" dirty="0">
              <a:solidFill>
                <a:srgbClr val="002060"/>
              </a:solidFill>
            </a:endParaRP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FC88BF02-01DA-4EA2-8F4F-5972AAB09E0D}" type="datetime1">
              <a:rPr lang="zh-TW" altLang="en-US" smtClean="0"/>
              <a:t>2010/3/16</a:t>
            </a:fld>
            <a:endParaRPr lang="en-US" dirty="0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PowerPoint 2010</a:t>
            </a:r>
            <a:endParaRPr kumimoji="0" lang="en-US"/>
          </a:p>
        </p:txBody>
      </p:sp>
      <p:sp>
        <p:nvSpPr>
          <p:cNvPr id="13" name="投影片編號版面配置區 1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pPr eaLnBrk="1" latinLnBrk="0" hangingPunct="1"/>
            <a:fld id="{F0C94032-CD4C-4C25-B0C2-CEC720522D92}" type="slidenum">
              <a:rPr kumimoji="0" lang="en-US" smtClean="0"/>
              <a:pPr eaLnBrk="1" latinLnBrk="0" hangingPunct="1"/>
              <a:t>6</a:t>
            </a:fld>
            <a:endParaRPr kumimoji="0" lang="en-US" dirty="0">
              <a:solidFill>
                <a:srgbClr val="FFFFFF"/>
              </a:solidFill>
            </a:endParaRPr>
          </a:p>
        </p:txBody>
      </p:sp>
      <p:pic>
        <p:nvPicPr>
          <p:cNvPr id="1026" name="Picture 2" descr="C:\Program Files\Microsoft Office\MEDIA\CAGCAT10\j0195384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12670" y="309084"/>
            <a:ext cx="1128569" cy="1152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內容版面配置區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5079" y="2276872"/>
            <a:ext cx="2395181" cy="324036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</p:pic>
    </p:spTree>
    <p:extLst>
      <p:ext uri="{BB962C8B-B14F-4D97-AF65-F5344CB8AC3E}">
        <p14:creationId xmlns:p14="http://schemas.microsoft.com/office/powerpoint/2010/main" val="4834709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50000">
        <p14:doors dir="vert"/>
      </p:transition>
    </mc:Choice>
    <mc:Fallback xmlns="">
      <p:transition spd="slow" advTm="5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500"/>
                            </p:stCondLst>
                            <p:childTnLst>
                              <p:par>
                                <p:cTn id="1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500"/>
                            </p:stCondLst>
                            <p:childTnLst>
                              <p:par>
                                <p:cTn id="2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內容版面配置區 1"/>
          <p:cNvSpPr>
            <a:spLocks noGrp="1"/>
          </p:cNvSpPr>
          <p:nvPr>
            <p:ph sz="half" idx="1"/>
          </p:nvPr>
        </p:nvSpPr>
        <p:spPr>
          <a:xfrm>
            <a:off x="4427984" y="1844824"/>
            <a:ext cx="4330824" cy="4407408"/>
          </a:xfrm>
        </p:spPr>
        <p:txBody>
          <a:bodyPr/>
          <a:lstStyle/>
          <a:p>
            <a:pPr marL="45720" indent="0">
              <a:buNone/>
            </a:pPr>
            <a:r>
              <a:rPr lang="zh-TW" altLang="en-US" dirty="0">
                <a:solidFill>
                  <a:schemeClr val="accent3">
                    <a:lumMod val="75000"/>
                  </a:schemeClr>
                </a:solidFill>
              </a:rPr>
              <a:t>作者： 志凌資訊顧問群  </a:t>
            </a:r>
          </a:p>
          <a:p>
            <a:pPr marL="45720" indent="0">
              <a:buNone/>
            </a:pPr>
            <a:r>
              <a:rPr lang="zh-TW" altLang="en-US" dirty="0">
                <a:solidFill>
                  <a:schemeClr val="accent3">
                    <a:lumMod val="75000"/>
                  </a:schemeClr>
                </a:solidFill>
              </a:rPr>
              <a:t>書號： </a:t>
            </a:r>
            <a:r>
              <a:rPr lang="en-US" altLang="zh-TW" dirty="0">
                <a:solidFill>
                  <a:schemeClr val="accent3">
                    <a:lumMod val="75000"/>
                  </a:schemeClr>
                </a:solidFill>
              </a:rPr>
              <a:t>ACA015100</a:t>
            </a:r>
          </a:p>
          <a:p>
            <a:pPr marL="45720" indent="0">
              <a:buNone/>
            </a:pPr>
            <a:r>
              <a:rPr lang="zh-TW" altLang="en-US" dirty="0">
                <a:solidFill>
                  <a:schemeClr val="accent3">
                    <a:lumMod val="75000"/>
                  </a:schemeClr>
                </a:solidFill>
              </a:rPr>
              <a:t>出版日： </a:t>
            </a:r>
            <a:r>
              <a:rPr lang="en-US" altLang="zh-TW" dirty="0">
                <a:solidFill>
                  <a:schemeClr val="accent3">
                    <a:lumMod val="75000"/>
                  </a:schemeClr>
                </a:solidFill>
              </a:rPr>
              <a:t>2010/01/26</a:t>
            </a:r>
          </a:p>
          <a:p>
            <a:pPr marL="45720" indent="0">
              <a:buNone/>
            </a:pPr>
            <a:r>
              <a:rPr lang="zh-TW" altLang="en-US" dirty="0">
                <a:solidFill>
                  <a:schemeClr val="accent3">
                    <a:lumMod val="75000"/>
                  </a:schemeClr>
                </a:solidFill>
              </a:rPr>
              <a:t>價格：  </a:t>
            </a:r>
            <a:r>
              <a:rPr lang="en-US" altLang="zh-TW" dirty="0">
                <a:solidFill>
                  <a:schemeClr val="accent3">
                    <a:lumMod val="75000"/>
                  </a:schemeClr>
                </a:solidFill>
              </a:rPr>
              <a:t>380 </a:t>
            </a:r>
          </a:p>
          <a:p>
            <a:pPr marL="45720" indent="0">
              <a:buNone/>
            </a:pPr>
            <a:r>
              <a:rPr lang="zh-TW" altLang="en-US" dirty="0">
                <a:solidFill>
                  <a:schemeClr val="accent3">
                    <a:lumMod val="75000"/>
                  </a:schemeClr>
                </a:solidFill>
              </a:rPr>
              <a:t>頁數： </a:t>
            </a:r>
            <a:r>
              <a:rPr lang="en-US" altLang="zh-TW" dirty="0">
                <a:solidFill>
                  <a:schemeClr val="accent3">
                    <a:lumMod val="75000"/>
                  </a:schemeClr>
                </a:solidFill>
              </a:rPr>
              <a:t>404</a:t>
            </a:r>
          </a:p>
          <a:p>
            <a:pPr marL="45720" indent="0">
              <a:buNone/>
            </a:pPr>
            <a:r>
              <a:rPr lang="zh-TW" altLang="en-US" dirty="0">
                <a:solidFill>
                  <a:schemeClr val="accent3">
                    <a:lumMod val="75000"/>
                  </a:schemeClr>
                </a:solidFill>
              </a:rPr>
              <a:t>色彩： 單色 </a:t>
            </a:r>
          </a:p>
          <a:p>
            <a:endParaRPr lang="zh-TW" altLang="en-US" dirty="0"/>
          </a:p>
        </p:txBody>
      </p:sp>
      <p:pic>
        <p:nvPicPr>
          <p:cNvPr id="8" name="內容版面配置區 4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1700808"/>
            <a:ext cx="2951343" cy="401505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Right"/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7C80D1EA-111B-4688-B817-341E9BC01420}" type="datetime1">
              <a:rPr lang="zh-TW" altLang="en-US" smtClean="0"/>
              <a:t>2010/3/16</a:t>
            </a:fld>
            <a:endParaRPr lang="en-US"/>
          </a:p>
        </p:txBody>
      </p:sp>
      <p:sp>
        <p:nvSpPr>
          <p:cNvPr id="9" name="頁尾版面配置區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PowerPoint 2010</a:t>
            </a:r>
            <a:endParaRPr kumimoji="0"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 eaLnBrk="1" latinLnBrk="0" hangingPunct="1"/>
            <a:fld id="{F0C94032-CD4C-4C25-B0C2-CEC720522D92}" type="slidenum">
              <a:rPr kumimoji="0" lang="en-US" smtClean="0"/>
              <a:pPr algn="ctr" eaLnBrk="1" latinLnBrk="0" hangingPunct="1"/>
              <a:t>7</a:t>
            </a:fld>
            <a:endParaRPr kumimoji="0" lang="en-US"/>
          </a:p>
        </p:txBody>
      </p:sp>
      <p:sp>
        <p:nvSpPr>
          <p:cNvPr id="7" name="標題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TW" altLang="en-US" sz="4000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跟我學</a:t>
            </a:r>
            <a:r>
              <a:rPr lang="en-US" altLang="zh-TW" sz="4000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Windows 7</a:t>
            </a:r>
            <a:r>
              <a:rPr lang="zh-TW" altLang="en-US" sz="4000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網路安全總管</a:t>
            </a:r>
          </a:p>
        </p:txBody>
      </p:sp>
    </p:spTree>
    <p:extLst>
      <p:ext uri="{BB962C8B-B14F-4D97-AF65-F5344CB8AC3E}">
        <p14:creationId xmlns:p14="http://schemas.microsoft.com/office/powerpoint/2010/main" val="7282021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50000">
        <p14:prism isInverted="1"/>
      </p:transition>
    </mc:Choice>
    <mc:Fallback xmlns="">
      <p:transition spd="slow" advTm="5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TW" altLang="en-US" sz="5400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本書簡介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827584" y="1268760"/>
            <a:ext cx="7520940" cy="3579849"/>
          </a:xfrm>
        </p:spPr>
        <p:txBody>
          <a:bodyPr>
            <a:noAutofit/>
          </a:bodyPr>
          <a:lstStyle/>
          <a:p>
            <a:pPr marL="501650" indent="-457200">
              <a:buBlip>
                <a:blip r:embed="rId3"/>
              </a:buBlip>
            </a:pPr>
            <a:r>
              <a:rPr lang="zh-TW" altLang="en-US" sz="2400" dirty="0" smtClean="0">
                <a:solidFill>
                  <a:schemeClr val="bg2">
                    <a:lumMod val="50000"/>
                  </a:schemeClr>
                </a:solidFill>
              </a:rPr>
              <a:t>碟</a:t>
            </a:r>
            <a:r>
              <a:rPr lang="zh-TW" altLang="en-US" sz="2400" dirty="0">
                <a:solidFill>
                  <a:schemeClr val="bg2">
                    <a:lumMod val="50000"/>
                  </a:schemeClr>
                </a:solidFill>
              </a:rPr>
              <a:t>檔案資料防護</a:t>
            </a:r>
          </a:p>
          <a:p>
            <a:pPr marL="501650" indent="-457200">
              <a:buBlip>
                <a:blip r:embed="rId3"/>
              </a:buBlip>
            </a:pPr>
            <a:r>
              <a:rPr lang="zh-TW" altLang="en-US" sz="2400" dirty="0" smtClean="0">
                <a:solidFill>
                  <a:schemeClr val="bg2">
                    <a:lumMod val="50000"/>
                  </a:schemeClr>
                </a:solidFill>
              </a:rPr>
              <a:t>密碼</a:t>
            </a:r>
            <a:r>
              <a:rPr lang="zh-TW" altLang="en-US" sz="2400" dirty="0">
                <a:solidFill>
                  <a:schemeClr val="bg2">
                    <a:lumMod val="50000"/>
                  </a:schemeClr>
                </a:solidFill>
              </a:rPr>
              <a:t>的使用與管理</a:t>
            </a:r>
          </a:p>
          <a:p>
            <a:pPr marL="501650" indent="-457200">
              <a:buBlip>
                <a:blip r:embed="rId3"/>
              </a:buBlip>
            </a:pPr>
            <a:r>
              <a:rPr lang="zh-TW" altLang="en-US" sz="2400" dirty="0" smtClean="0">
                <a:solidFill>
                  <a:schemeClr val="bg2">
                    <a:lumMod val="50000"/>
                  </a:schemeClr>
                </a:solidFill>
              </a:rPr>
              <a:t>防毒</a:t>
            </a:r>
            <a:r>
              <a:rPr lang="zh-TW" altLang="en-US" sz="2400" dirty="0">
                <a:solidFill>
                  <a:schemeClr val="bg2">
                    <a:lumMod val="50000"/>
                  </a:schemeClr>
                </a:solidFill>
              </a:rPr>
              <a:t>防駭安全設定</a:t>
            </a:r>
          </a:p>
          <a:p>
            <a:pPr marL="501650" indent="-457200">
              <a:buBlip>
                <a:blip r:embed="rId3"/>
              </a:buBlip>
            </a:pPr>
            <a:r>
              <a:rPr lang="en-US" altLang="zh-TW" sz="2400" dirty="0" smtClean="0">
                <a:solidFill>
                  <a:schemeClr val="bg2">
                    <a:lumMod val="50000"/>
                  </a:schemeClr>
                </a:solidFill>
              </a:rPr>
              <a:t>MSN</a:t>
            </a:r>
            <a:r>
              <a:rPr lang="zh-TW" altLang="en-US" sz="2400" dirty="0">
                <a:solidFill>
                  <a:schemeClr val="bg2">
                    <a:lumMod val="50000"/>
                  </a:schemeClr>
                </a:solidFill>
              </a:rPr>
              <a:t>交談訊息加密</a:t>
            </a:r>
          </a:p>
          <a:p>
            <a:pPr marL="501650" indent="-457200">
              <a:buBlip>
                <a:blip r:embed="rId3"/>
              </a:buBlip>
            </a:pPr>
            <a:r>
              <a:rPr lang="zh-TW" altLang="en-US" sz="2400" dirty="0" smtClean="0">
                <a:solidFill>
                  <a:schemeClr val="bg2">
                    <a:lumMod val="50000"/>
                  </a:schemeClr>
                </a:solidFill>
              </a:rPr>
              <a:t>家庭</a:t>
            </a:r>
            <a:r>
              <a:rPr lang="zh-TW" altLang="en-US" sz="2400" dirty="0">
                <a:solidFill>
                  <a:schemeClr val="bg2">
                    <a:lumMod val="50000"/>
                  </a:schemeClr>
                </a:solidFill>
              </a:rPr>
              <a:t>網路架設配置</a:t>
            </a:r>
          </a:p>
          <a:p>
            <a:pPr marL="501650" indent="-457200">
              <a:buBlip>
                <a:blip r:embed="rId3"/>
              </a:buBlip>
            </a:pPr>
            <a:r>
              <a:rPr lang="zh-TW" altLang="en-US" sz="2400" dirty="0" smtClean="0">
                <a:solidFill>
                  <a:schemeClr val="bg2">
                    <a:lumMod val="50000"/>
                  </a:schemeClr>
                </a:solidFill>
              </a:rPr>
              <a:t>無線</a:t>
            </a:r>
            <a:r>
              <a:rPr lang="zh-TW" altLang="en-US" sz="2400" dirty="0">
                <a:solidFill>
                  <a:schemeClr val="bg2">
                    <a:lumMod val="50000"/>
                  </a:schemeClr>
                </a:solidFill>
              </a:rPr>
              <a:t>網路安裝使用</a:t>
            </a:r>
          </a:p>
          <a:p>
            <a:pPr marL="501650" indent="-457200">
              <a:buBlip>
                <a:blip r:embed="rId3"/>
              </a:buBlip>
            </a:pPr>
            <a:r>
              <a:rPr lang="zh-TW" altLang="en-US" sz="2400" dirty="0" smtClean="0">
                <a:solidFill>
                  <a:schemeClr val="bg2">
                    <a:lumMod val="50000"/>
                  </a:schemeClr>
                </a:solidFill>
              </a:rPr>
              <a:t>使用</a:t>
            </a:r>
            <a:r>
              <a:rPr lang="zh-TW" altLang="en-US" sz="2400" dirty="0">
                <a:solidFill>
                  <a:schemeClr val="bg2">
                    <a:lumMod val="50000"/>
                  </a:schemeClr>
                </a:solidFill>
              </a:rPr>
              <a:t>遠端遙控協助</a:t>
            </a:r>
          </a:p>
          <a:p>
            <a:pPr marL="501650" indent="-457200">
              <a:buBlip>
                <a:blip r:embed="rId3"/>
              </a:buBlip>
            </a:pPr>
            <a:r>
              <a:rPr lang="zh-TW" altLang="en-US" sz="2400" dirty="0" smtClean="0">
                <a:solidFill>
                  <a:schemeClr val="bg2">
                    <a:lumMod val="50000"/>
                  </a:schemeClr>
                </a:solidFill>
              </a:rPr>
              <a:t>家長</a:t>
            </a:r>
            <a:r>
              <a:rPr lang="zh-TW" altLang="en-US" sz="2400" dirty="0">
                <a:solidFill>
                  <a:schemeClr val="bg2">
                    <a:lumMod val="50000"/>
                  </a:schemeClr>
                </a:solidFill>
              </a:rPr>
              <a:t>電腦監護功能 </a:t>
            </a:r>
          </a:p>
          <a:p>
            <a:endParaRPr lang="zh-TW" altLang="en-US" sz="14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EEACCAE1-7CDE-4952-A41D-C58ADD3ECF34}" type="datetime1">
              <a:rPr lang="zh-TW" altLang="en-US" smtClean="0"/>
              <a:t>2010/3/16</a:t>
            </a:fld>
            <a:endParaRPr lang="en-US" dirty="0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PowerPoint 2010</a:t>
            </a:r>
            <a:endParaRPr kumimoji="0" lang="en-US"/>
          </a:p>
        </p:txBody>
      </p:sp>
      <p:sp>
        <p:nvSpPr>
          <p:cNvPr id="13" name="投影片編號版面配置區 1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pPr eaLnBrk="1" latinLnBrk="0" hangingPunct="1"/>
            <a:fld id="{F0C94032-CD4C-4C25-B0C2-CEC720522D92}" type="slidenum">
              <a:rPr kumimoji="0" lang="en-US" smtClean="0"/>
              <a:pPr eaLnBrk="1" latinLnBrk="0" hangingPunct="1"/>
              <a:t>8</a:t>
            </a:fld>
            <a:endParaRPr kumimoji="0" lang="en-US" dirty="0">
              <a:solidFill>
                <a:srgbClr val="FFFFFF"/>
              </a:solidFill>
            </a:endParaRPr>
          </a:p>
        </p:txBody>
      </p:sp>
      <p:pic>
        <p:nvPicPr>
          <p:cNvPr id="3074" name="Picture 2" descr="C:\Program Files\Microsoft Office\MEDIA\CAGCAT10\j0300520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1412776"/>
            <a:ext cx="3384376" cy="2910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541834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Tm="50000">
        <p14:warp dir="in"/>
      </p:transition>
    </mc:Choice>
    <mc:Fallback xmlns="">
      <p:transition spd="slow" advTm="5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5292080" y="1169774"/>
            <a:ext cx="3200400" cy="3712464"/>
          </a:xfrm>
        </p:spPr>
        <p:txBody>
          <a:bodyPr>
            <a:normAutofit fontScale="92500" lnSpcReduction="10000"/>
          </a:bodyPr>
          <a:lstStyle/>
          <a:p>
            <a:pPr>
              <a:buFont typeface="Wingdings"/>
              <a:buChar char="Ø"/>
            </a:pPr>
            <a:r>
              <a:rPr lang="zh-TW" altLang="en-US" sz="2400" dirty="0">
                <a:solidFill>
                  <a:schemeClr val="accent6">
                    <a:lumMod val="75000"/>
                  </a:schemeClr>
                </a:solidFill>
                <a:latin typeface="華康圓體 Std W3"/>
                <a:ea typeface="華康圓體 Std W3"/>
              </a:rPr>
              <a:t>文字套用開始動畫</a:t>
            </a:r>
            <a:endParaRPr lang="zh-TW" altLang="zh-TW" sz="2400" dirty="0">
              <a:solidFill>
                <a:schemeClr val="accent6">
                  <a:lumMod val="75000"/>
                </a:schemeClr>
              </a:solidFill>
            </a:endParaRPr>
          </a:p>
          <a:p>
            <a:pPr>
              <a:buFont typeface="Wingdings"/>
              <a:buChar char="Ø"/>
            </a:pPr>
            <a:r>
              <a:rPr lang="zh-TW" altLang="en-US" sz="2400" dirty="0">
                <a:solidFill>
                  <a:schemeClr val="accent6">
                    <a:lumMod val="75000"/>
                  </a:schemeClr>
                </a:solidFill>
                <a:latin typeface="華康圓體 Std W3"/>
                <a:ea typeface="華康圓體 Std W3"/>
              </a:rPr>
              <a:t>文字套用結束動畫</a:t>
            </a:r>
          </a:p>
          <a:p>
            <a:pPr>
              <a:buFont typeface="Wingdings"/>
              <a:buChar char="Ø"/>
            </a:pPr>
            <a:r>
              <a:rPr lang="zh-TW" altLang="en-US" sz="2400" dirty="0">
                <a:solidFill>
                  <a:schemeClr val="accent6">
                    <a:lumMod val="75000"/>
                  </a:schemeClr>
                </a:solidFill>
                <a:latin typeface="華康圓體 Std W3"/>
                <a:ea typeface="華康圓體 Std W3"/>
              </a:rPr>
              <a:t>自訂動畫</a:t>
            </a:r>
            <a:endParaRPr lang="zh-TW" altLang="zh-TW" sz="2400" dirty="0">
              <a:solidFill>
                <a:schemeClr val="accent6">
                  <a:lumMod val="75000"/>
                </a:schemeClr>
              </a:solidFill>
              <a:latin typeface="華康圓體 Std W3"/>
              <a:ea typeface="華康圓體 Std W3"/>
            </a:endParaRPr>
          </a:p>
          <a:p>
            <a:pPr lvl="2">
              <a:buFont typeface="Arial"/>
              <a:buChar char="•"/>
            </a:pPr>
            <a:r>
              <a:rPr lang="zh-TW" altLang="en-US" dirty="0">
                <a:solidFill>
                  <a:schemeClr val="accent6">
                    <a:lumMod val="75000"/>
                  </a:schemeClr>
                </a:solidFill>
                <a:latin typeface="華康圓體 Std W3"/>
                <a:ea typeface="華康圓體 Std W3"/>
              </a:rPr>
              <a:t>設定動畫效果</a:t>
            </a:r>
          </a:p>
          <a:p>
            <a:pPr lvl="2">
              <a:buFont typeface="Arial"/>
              <a:buChar char="•"/>
            </a:pPr>
            <a:r>
              <a:rPr lang="zh-TW" altLang="en-US" dirty="0">
                <a:solidFill>
                  <a:schemeClr val="accent6">
                    <a:lumMod val="75000"/>
                  </a:schemeClr>
                </a:solidFill>
                <a:latin typeface="華康圓體 Std W3"/>
                <a:ea typeface="華康圓體 Std W3"/>
              </a:rPr>
              <a:t>設定文字動畫效果</a:t>
            </a:r>
          </a:p>
          <a:p>
            <a:pPr lvl="2">
              <a:buFont typeface="Arial"/>
              <a:buChar char="•"/>
            </a:pPr>
            <a:r>
              <a:rPr lang="zh-TW" altLang="en-US" dirty="0">
                <a:solidFill>
                  <a:schemeClr val="accent6">
                    <a:lumMod val="75000"/>
                  </a:schemeClr>
                </a:solidFill>
                <a:latin typeface="華康圓體 Std W3"/>
                <a:ea typeface="華康圓體 Std W3"/>
              </a:rPr>
              <a:t>圖型物件的動畫</a:t>
            </a:r>
          </a:p>
          <a:p>
            <a:pPr lvl="2">
              <a:buFont typeface="Arial"/>
              <a:buChar char="•"/>
            </a:pPr>
            <a:r>
              <a:rPr lang="zh-TW" altLang="en-US" dirty="0">
                <a:solidFill>
                  <a:schemeClr val="accent6">
                    <a:lumMod val="75000"/>
                  </a:schemeClr>
                </a:solidFill>
                <a:latin typeface="華康圓體 Std W3"/>
                <a:ea typeface="華康圓體 Std W3"/>
              </a:rPr>
              <a:t>聲音效果</a:t>
            </a:r>
          </a:p>
          <a:p>
            <a:pPr lvl="2">
              <a:buFont typeface="Arial"/>
              <a:buChar char="•"/>
            </a:pPr>
            <a:r>
              <a:rPr lang="zh-TW" altLang="en-US" dirty="0">
                <a:solidFill>
                  <a:schemeClr val="accent6">
                    <a:lumMod val="75000"/>
                  </a:schemeClr>
                </a:solidFill>
                <a:latin typeface="華康圓體 Std W3"/>
                <a:ea typeface="華康圓體 Std W3"/>
              </a:rPr>
              <a:t>套用動畫路徑</a:t>
            </a:r>
          </a:p>
          <a:p>
            <a:pPr>
              <a:buFont typeface="Wingdings"/>
              <a:buChar char="Ø"/>
            </a:pPr>
            <a:r>
              <a:rPr lang="zh-TW" altLang="en-US" sz="2400" dirty="0">
                <a:solidFill>
                  <a:schemeClr val="accent6">
                    <a:lumMod val="75000"/>
                  </a:schemeClr>
                </a:solidFill>
                <a:latin typeface="華康圓體 Std W3"/>
                <a:ea typeface="華康圓體 Std W3"/>
              </a:rPr>
              <a:t>時間的控制</a:t>
            </a:r>
          </a:p>
          <a:p>
            <a:pPr>
              <a:buFont typeface="Wingdings"/>
              <a:buChar char="Ø"/>
            </a:pPr>
            <a:r>
              <a:rPr lang="zh-TW" altLang="en-US" sz="2400" dirty="0">
                <a:solidFill>
                  <a:schemeClr val="accent6">
                    <a:lumMod val="75000"/>
                  </a:schemeClr>
                </a:solidFill>
                <a:latin typeface="華康圓體 Std W3"/>
                <a:ea typeface="華康圓體 Std W3"/>
              </a:rPr>
              <a:t>套用動畫配置</a:t>
            </a:r>
          </a:p>
          <a:p>
            <a:endParaRPr lang="zh-TW" altLang="en-US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DEA012B3-722D-4E41-BEFA-299345EFEEB8}" type="datetime1">
              <a:rPr lang="zh-TW" altLang="en-US" smtClean="0"/>
              <a:t>2010/3/16</a:t>
            </a:fld>
            <a:endParaRPr 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PowerPoint 2010</a:t>
            </a:r>
            <a:endParaRPr kumimoji="0"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 eaLnBrk="1" latinLnBrk="0" hangingPunct="1"/>
            <a:fld id="{F0C94032-CD4C-4C25-B0C2-CEC720522D92}" type="slidenum">
              <a:rPr kumimoji="0" lang="en-US" smtClean="0"/>
              <a:pPr algn="ctr" eaLnBrk="1" latinLnBrk="0" hangingPunct="1"/>
              <a:t>9</a:t>
            </a:fld>
            <a:endParaRPr kumimoji="0" lang="en-US"/>
          </a:p>
        </p:txBody>
      </p:sp>
      <p:sp>
        <p:nvSpPr>
          <p:cNvPr id="7" name="標題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z="5400" b="1" cap="none" spc="0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  <a:reflection blurRad="6350" stA="55000" endA="300" endPos="45500" dir="5400000" sy="-100000" algn="bl" rotWithShape="0"/>
                </a:effectLst>
              </a:rPr>
              <a:t>動畫效果</a:t>
            </a:r>
          </a:p>
        </p:txBody>
      </p:sp>
      <p:sp>
        <p:nvSpPr>
          <p:cNvPr id="21" name="圖案 20"/>
          <p:cNvSpPr/>
          <p:nvPr/>
        </p:nvSpPr>
        <p:spPr>
          <a:xfrm>
            <a:off x="1843778" y="3735400"/>
            <a:ext cx="2150514" cy="2150514"/>
          </a:xfrm>
          <a:prstGeom prst="gear9">
            <a:avLst>
              <a:gd name="adj1" fmla="val 10000"/>
              <a:gd name="adj2" fmla="val 1763"/>
            </a:avLst>
          </a:prstGeom>
          <a:solidFill>
            <a:srgbClr val="00B0F0"/>
          </a:solidFill>
          <a:ln/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accent6">
                <a:shade val="30000"/>
              </a:schemeClr>
            </a:contourClr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85000"/>
              </a:lnSpc>
              <a:spcBef>
                <a:spcPct val="0"/>
              </a:spcBef>
              <a:spcAft>
                <a:spcPct val="20000"/>
              </a:spcAft>
              <a:buClrTx/>
              <a:buSzTx/>
              <a:buFontTx/>
              <a:buNone/>
              <a:tabLst/>
              <a:defRPr/>
            </a:pPr>
            <a:r>
              <a:rPr kumimoji="0" lang="zh-TW" alt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華康圓體 Std W8"/>
                <a:ea typeface="華康圓體 Std W8"/>
                <a:cs typeface="+mn-cs"/>
              </a:rPr>
              <a:t>檢查</a:t>
            </a:r>
            <a:endParaRPr kumimoji="0" lang="zh-TW" altLang="en-US" sz="18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Verdana"/>
              <a:ea typeface="微軟正黑體"/>
              <a:cs typeface="+mn-cs"/>
            </a:endParaRPr>
          </a:p>
        </p:txBody>
      </p:sp>
      <p:sp>
        <p:nvSpPr>
          <p:cNvPr id="22" name="圖案 21"/>
          <p:cNvSpPr/>
          <p:nvPr/>
        </p:nvSpPr>
        <p:spPr>
          <a:xfrm>
            <a:off x="592570" y="3227097"/>
            <a:ext cx="1564010" cy="1564010"/>
          </a:xfrm>
          <a:prstGeom prst="gear6">
            <a:avLst>
              <a:gd name="adj1" fmla="val 15000"/>
              <a:gd name="adj2" fmla="val 3526"/>
            </a:avLst>
          </a:prstGeom>
          <a:solidFill>
            <a:schemeClr val="accent5">
              <a:lumMod val="75000"/>
            </a:schemeClr>
          </a:solidFill>
          <a:ln/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accent1">
                <a:shade val="30000"/>
              </a:schemeClr>
            </a:contourClr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85000"/>
              </a:lnSpc>
              <a:spcBef>
                <a:spcPct val="0"/>
              </a:spcBef>
              <a:spcAft>
                <a:spcPct val="20000"/>
              </a:spcAft>
              <a:buClrTx/>
              <a:buSzTx/>
              <a:buFontTx/>
              <a:buNone/>
              <a:tabLst/>
              <a:defRPr/>
            </a:pPr>
            <a:r>
              <a:rPr kumimoji="0" lang="zh-TW" alt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華康圓體 Std W8"/>
                <a:ea typeface="華康圓體 Std W8"/>
                <a:cs typeface="+mn-cs"/>
              </a:rPr>
              <a:t>執行</a:t>
            </a:r>
            <a:endParaRPr kumimoji="0" lang="zh-TW" altLang="en-US" sz="18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Verdana"/>
              <a:ea typeface="微軟正黑體"/>
              <a:cs typeface="+mn-cs"/>
            </a:endParaRPr>
          </a:p>
        </p:txBody>
      </p:sp>
      <p:sp>
        <p:nvSpPr>
          <p:cNvPr id="23" name="圖案 22"/>
          <p:cNvSpPr/>
          <p:nvPr/>
        </p:nvSpPr>
        <p:spPr>
          <a:xfrm rot="20700000">
            <a:off x="1554917" y="2158194"/>
            <a:ext cx="1532410" cy="1532410"/>
          </a:xfrm>
          <a:prstGeom prst="gear6">
            <a:avLst>
              <a:gd name="adj1" fmla="val 15000"/>
              <a:gd name="adj2" fmla="val 3526"/>
            </a:avLst>
          </a:prstGeom>
          <a:solidFill>
            <a:srgbClr val="92D050"/>
          </a:solidFill>
          <a:ln/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accent2">
                <a:shade val="30000"/>
              </a:schemeClr>
            </a:contourClr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85000"/>
              </a:lnSpc>
              <a:spcBef>
                <a:spcPct val="0"/>
              </a:spcBef>
              <a:spcAft>
                <a:spcPct val="20000"/>
              </a:spcAft>
              <a:buClrTx/>
              <a:buSzTx/>
              <a:buFontTx/>
              <a:buNone/>
              <a:tabLst/>
              <a:defRPr/>
            </a:pPr>
            <a:r>
              <a:rPr kumimoji="0" lang="zh-TW" alt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華康圓體 Std W8"/>
                <a:ea typeface="華康圓體 Std W8"/>
                <a:cs typeface="+mn-cs"/>
              </a:rPr>
              <a:t>設計</a:t>
            </a:r>
            <a:endParaRPr kumimoji="0" lang="zh-TW" altLang="en-US" sz="18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Verdana"/>
              <a:ea typeface="微軟正黑體"/>
              <a:cs typeface="+mn-cs"/>
            </a:endParaRPr>
          </a:p>
        </p:txBody>
      </p:sp>
      <p:sp>
        <p:nvSpPr>
          <p:cNvPr id="24" name="圓形箭號"/>
          <p:cNvSpPr/>
          <p:nvPr/>
        </p:nvSpPr>
        <p:spPr>
          <a:xfrm>
            <a:off x="1675326" y="3412646"/>
            <a:ext cx="2752658" cy="2752658"/>
          </a:xfrm>
          <a:prstGeom prst="circularArrow">
            <a:avLst>
              <a:gd name="adj1" fmla="val 4687"/>
              <a:gd name="adj2" fmla="val 299029"/>
              <a:gd name="adj3" fmla="val 2509111"/>
              <a:gd name="adj4" fmla="val 15876557"/>
              <a:gd name="adj5" fmla="val 5469"/>
            </a:avLst>
          </a:prstGeom>
          <a:solidFill>
            <a:srgbClr val="9FB8CD">
              <a:hueOff val="0"/>
              <a:satOff val="0"/>
              <a:lumOff val="0"/>
              <a:alphaOff val="0"/>
            </a:srgbClr>
          </a:solidFill>
          <a:ln>
            <a:solidFill>
              <a:srgbClr val="002060"/>
            </a:solidFill>
          </a:ln>
          <a:effectLst>
            <a:outerShdw blurRad="50800" dist="50800" dir="2700000" algn="tl" rotWithShape="0">
              <a:srgbClr val="000000">
                <a:alpha val="43137"/>
              </a:srgbClr>
            </a:outerShdw>
          </a:effectLst>
          <a:scene3d>
            <a:camera prst="orthographicFront"/>
            <a:lightRig rig="soft" dir="t">
              <a:rot lat="0" lon="0" rev="0"/>
            </a:lightRig>
          </a:scene3d>
          <a:sp3d>
            <a:bevelT w="228600" h="50800"/>
            <a:bevelB w="228600" h="50800"/>
          </a:sp3d>
        </p:spPr>
      </p:sp>
      <p:sp>
        <p:nvSpPr>
          <p:cNvPr id="25" name="圖案 24"/>
          <p:cNvSpPr/>
          <p:nvPr/>
        </p:nvSpPr>
        <p:spPr>
          <a:xfrm>
            <a:off x="315587" y="2882260"/>
            <a:ext cx="1999978" cy="1999978"/>
          </a:xfrm>
          <a:prstGeom prst="leftCircularArrow">
            <a:avLst>
              <a:gd name="adj1" fmla="val 6452"/>
              <a:gd name="adj2" fmla="val 429999"/>
              <a:gd name="adj3" fmla="val 10489124"/>
              <a:gd name="adj4" fmla="val 14837806"/>
              <a:gd name="adj5" fmla="val 7527"/>
            </a:avLst>
          </a:prstGeom>
          <a:solidFill>
            <a:srgbClr val="D2DA7A">
              <a:hueOff val="0"/>
              <a:satOff val="0"/>
              <a:lumOff val="0"/>
              <a:alphaOff val="0"/>
            </a:srgbClr>
          </a:solidFill>
          <a:ln>
            <a:solidFill>
              <a:schemeClr val="accent5">
                <a:lumMod val="75000"/>
              </a:schemeClr>
            </a:solidFill>
          </a:ln>
          <a:effectLst>
            <a:outerShdw blurRad="50800" dist="50800" dir="2700000" algn="tl" rotWithShape="0">
              <a:srgbClr val="000000">
                <a:alpha val="43137"/>
              </a:srgbClr>
            </a:outerShdw>
          </a:effectLst>
          <a:scene3d>
            <a:camera prst="orthographicFront"/>
            <a:lightRig rig="soft" dir="t">
              <a:rot lat="0" lon="0" rev="0"/>
            </a:lightRig>
          </a:scene3d>
          <a:sp3d>
            <a:bevelT w="228600" h="50800"/>
            <a:bevelB w="228600" h="50800"/>
          </a:sp3d>
        </p:spPr>
      </p:sp>
      <p:sp>
        <p:nvSpPr>
          <p:cNvPr id="26" name="圓形箭號"/>
          <p:cNvSpPr/>
          <p:nvPr/>
        </p:nvSpPr>
        <p:spPr>
          <a:xfrm>
            <a:off x="1114113" y="1813655"/>
            <a:ext cx="2156379" cy="2156379"/>
          </a:xfrm>
          <a:prstGeom prst="circularArrow">
            <a:avLst>
              <a:gd name="adj1" fmla="val 5984"/>
              <a:gd name="adj2" fmla="val 394124"/>
              <a:gd name="adj3" fmla="val 13313824"/>
              <a:gd name="adj4" fmla="val 10508221"/>
              <a:gd name="adj5" fmla="val 6981"/>
            </a:avLst>
          </a:prstGeom>
          <a:solidFill>
            <a:srgbClr val="FADA7A">
              <a:hueOff val="0"/>
              <a:satOff val="0"/>
              <a:lumOff val="0"/>
              <a:alphaOff val="0"/>
            </a:srgbClr>
          </a:solidFill>
          <a:ln>
            <a:solidFill>
              <a:srgbClr val="92D050"/>
            </a:solidFill>
          </a:ln>
          <a:effectLst>
            <a:outerShdw blurRad="50800" dist="50800" dir="2700000" algn="tl" rotWithShape="0">
              <a:srgbClr val="000000">
                <a:alpha val="43137"/>
              </a:srgbClr>
            </a:outerShdw>
          </a:effectLst>
          <a:scene3d>
            <a:camera prst="orthographicFront"/>
            <a:lightRig rig="soft" dir="t">
              <a:rot lat="0" lon="0" rev="0"/>
            </a:lightRig>
          </a:scene3d>
          <a:sp3d>
            <a:bevelT w="228600" h="50800"/>
            <a:bevelB w="228600" h="50800"/>
          </a:sp3d>
        </p:spPr>
      </p:sp>
    </p:spTree>
    <p:extLst>
      <p:ext uri="{BB962C8B-B14F-4D97-AF65-F5344CB8AC3E}">
        <p14:creationId xmlns:p14="http://schemas.microsoft.com/office/powerpoint/2010/main" val="40829067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 advTm="50000">
        <p14:pan dir="u"/>
      </p:transition>
    </mc:Choice>
    <mc:Fallback xmlns="">
      <p:transition spd="slow" advTm="5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8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6" dur="3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"/>
                            </p:stCondLst>
                            <p:childTnLst>
                              <p:par>
                                <p:cTn id="29" presetID="8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0" dur="3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"/>
                            </p:stCondLst>
                            <p:childTnLst>
                              <p:par>
                                <p:cTn id="3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000"/>
                            </p:stCondLst>
                            <p:childTnLst>
                              <p:par>
                                <p:cTn id="43" presetID="8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4" dur="3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000"/>
                            </p:stCondLst>
                            <p:childTnLst>
                              <p:par>
                                <p:cTn id="4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0"/>
                            </p:stCondLst>
                            <p:childTnLst>
                              <p:par>
                                <p:cTn id="5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500"/>
                            </p:stCondLst>
                            <p:childTnLst>
                              <p:par>
                                <p:cTn id="5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000"/>
                            </p:stCondLst>
                            <p:childTnLst>
                              <p:par>
                                <p:cTn id="6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6500"/>
                            </p:stCondLst>
                            <p:childTnLst>
                              <p:par>
                                <p:cTn id="6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7000"/>
                            </p:stCondLst>
                            <p:childTnLst>
                              <p:par>
                                <p:cTn id="7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7500"/>
                            </p:stCondLst>
                            <p:childTnLst>
                              <p:par>
                                <p:cTn id="7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500"/>
                            </p:stCondLst>
                            <p:childTnLst>
                              <p:par>
                                <p:cTn id="8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21" grpId="0" animBg="1"/>
      <p:bldP spid="21" grpId="1" animBg="1"/>
      <p:bldP spid="22" grpId="0" animBg="1"/>
      <p:bldP spid="22" grpId="1" animBg="1"/>
      <p:bldP spid="23" grpId="0" animBg="1"/>
      <p:bldP spid="23" grpId="1" animBg="1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角度">
  <a:themeElements>
    <a:clrScheme name="角度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角度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角度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Angles</Template>
  <TotalTime>1107</TotalTime>
  <Words>392</Words>
  <Application>Microsoft Office PowerPoint</Application>
  <PresentationFormat>如螢幕大小 (4:3)</PresentationFormat>
  <Paragraphs>104</Paragraphs>
  <Slides>10</Slides>
  <Notes>10</Notes>
  <HiddenSlides>0</HiddenSlides>
  <MMClips>2</MMClips>
  <ScaleCrop>false</ScaleCrop>
  <HeadingPairs>
    <vt:vector size="6" baseType="variant">
      <vt:variant>
        <vt:lpstr>佈景主題</vt:lpstr>
      </vt:variant>
      <vt:variant>
        <vt:i4>1</vt:i4>
      </vt:variant>
      <vt:variant>
        <vt:lpstr>投影片標題</vt:lpstr>
      </vt:variant>
      <vt:variant>
        <vt:i4>10</vt:i4>
      </vt:variant>
      <vt:variant>
        <vt:lpstr>自訂放映</vt:lpstr>
      </vt:variant>
      <vt:variant>
        <vt:i4>2</vt:i4>
      </vt:variant>
    </vt:vector>
  </HeadingPairs>
  <TitlesOfParts>
    <vt:vector size="13" baseType="lpstr">
      <vt:lpstr>角度</vt:lpstr>
      <vt:lpstr>新書推薦</vt:lpstr>
      <vt:lpstr>簡報程序</vt:lpstr>
      <vt:lpstr>跟我學Windows 7</vt:lpstr>
      <vt:lpstr>本書簡介</vt:lpstr>
      <vt:lpstr>Windows 7系統密技．效能調校</vt:lpstr>
      <vt:lpstr>本書簡介</vt:lpstr>
      <vt:lpstr>跟我學Windows 7網路安全總管</vt:lpstr>
      <vt:lpstr>本書簡介</vt:lpstr>
      <vt:lpstr>動畫效果</vt:lpstr>
      <vt:lpstr>圖表動畫</vt:lpstr>
      <vt:lpstr>自訂放映-出版社</vt:lpstr>
      <vt:lpstr>自訂放映-學校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新書推薦</dc:title>
  <dc:creator>Windows 使用者</dc:creator>
  <cp:lastModifiedBy>admin</cp:lastModifiedBy>
  <cp:revision>110</cp:revision>
  <dcterms:created xsi:type="dcterms:W3CDTF">2010-03-05T06:14:23Z</dcterms:created>
  <dcterms:modified xsi:type="dcterms:W3CDTF">2010-03-16T07:32:53Z</dcterms:modified>
</cp:coreProperties>
</file>