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1"/>
  </p:sldMasterIdLst>
  <p:notesMasterIdLst>
    <p:notesMasterId r:id="rId9"/>
  </p:notesMasterIdLst>
  <p:handoutMasterIdLst>
    <p:handoutMasterId r:id="rId10"/>
  </p:handoutMasterIdLst>
  <p:sldIdLst>
    <p:sldId id="260" r:id="rId2"/>
    <p:sldId id="295" r:id="rId3"/>
    <p:sldId id="296" r:id="rId4"/>
    <p:sldId id="297" r:id="rId5"/>
    <p:sldId id="298" r:id="rId6"/>
    <p:sldId id="270" r:id="rId7"/>
    <p:sldId id="289" r:id="rId8"/>
  </p:sldIdLst>
  <p:sldSz cx="9144000" cy="5143500" type="screen16x9"/>
  <p:notesSz cx="6858000" cy="9144000"/>
  <p:defaultTextStyle>
    <a:defPPr>
      <a:defRPr lang="zh-TW"/>
    </a:defPPr>
    <a:lvl1pPr marL="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86" autoAdjust="0"/>
    <p:restoredTop sz="84391" autoAdjust="0"/>
  </p:normalViewPr>
  <p:slideViewPr>
    <p:cSldViewPr>
      <p:cViewPr varScale="1">
        <p:scale>
          <a:sx n="80" d="100"/>
          <a:sy n="80" d="100"/>
        </p:scale>
        <p:origin x="-90" y="-180"/>
      </p:cViewPr>
      <p:guideLst>
        <p:guide orient="horz" pos="1620"/>
        <p:guide orient="horz" pos="1560"/>
        <p:guide orient="horz" pos="2129"/>
        <p:guide pos="4889"/>
        <p:guide pos="2881"/>
        <p:guide pos="1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類別 1</c:v>
                </c:pt>
                <c:pt idx="1">
                  <c:v>類別 2</c:v>
                </c:pt>
                <c:pt idx="2">
                  <c:v>類別 3</c:v>
                </c:pt>
                <c:pt idx="3">
                  <c:v>類別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/>
        <c:axId val="86048768"/>
        <c:axId val="86050304"/>
      </c:barChart>
      <c:catAx>
        <c:axId val="86048768"/>
        <c:scaling>
          <c:orientation val="minMax"/>
        </c:scaling>
        <c:delete val="0"/>
        <c:axPos val="b"/>
        <c:majorTickMark val="none"/>
        <c:minorTickMark val="none"/>
        <c:tickLblPos val="nextTo"/>
        <c:crossAx val="86050304"/>
        <c:crosses val="autoZero"/>
        <c:auto val="1"/>
        <c:lblAlgn val="ctr"/>
        <c:lblOffset val="100"/>
        <c:noMultiLvlLbl val="0"/>
      </c:catAx>
      <c:valAx>
        <c:axId val="860503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60487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BF329676-9C87-4D7C-944A-0DD307B2C7B1}" type="datetimeFigureOut">
              <a:rPr lang="en-US" altLang="zh-TW" smtClean="0"/>
              <a:t>3/16/2010</a:t>
            </a:fld>
            <a:endParaRPr 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A696363B-7B8B-4E86-9185-97E5B0480ABF}" type="slidenum">
              <a:rPr lang="zh-TW" smtClean="0"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1403745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TW" sz="1200"/>
            </a:lvl1pPr>
          </a:lstStyle>
          <a:p>
            <a:fld id="{617238EB-1332-402A-89CC-5E06E40D1C9E}" type="datetimeFigureOut">
              <a:pPr/>
              <a:t>10/22/2009</a:t>
            </a:fld>
            <a:endParaRPr 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TW" sz="1200"/>
            </a:lvl1pPr>
          </a:lstStyle>
          <a:p>
            <a:endParaRPr 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TW" sz="1200"/>
            </a:lvl1pPr>
          </a:lstStyle>
          <a:p>
            <a:fld id="{FE8C02BD-617F-443A-9DC6-BE620467D6B3}" type="slidenum"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:p14="http://schemas.microsoft.com/office/powerpoint/2010/main" val="389302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zh-TW"/>
            </a:pPr>
            <a:r>
              <a:rPr lang="zh-TW" dirty="0" smtClean="0"/>
              <a:t>此範本屬於寬螢幕格式，並示範可以如何使用轉換、</a:t>
            </a:r>
            <a:r>
              <a:rPr lang="zh-TW" baseline="0" dirty="0" smtClean="0"/>
              <a:t> 動畫和多媒體設計來豐富簡報的內容。 </a:t>
            </a:r>
            <a:endParaRPr lang="zh-TW" dirty="0" smtClean="0"/>
          </a:p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zh-TW" smtClean="0"/>
              <a:pPr/>
              <a:t>1</a:t>
            </a:fld>
            <a:endParaRPr 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7267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8C02BD-617F-443A-9DC6-BE620467D6B3}" type="slidenum">
              <a:rPr lang="en-US" altLang="zh-TW" smtClean="0"/>
              <a:pPr/>
              <a:t>6</a:t>
            </a:fld>
            <a:endParaRPr 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40DFA-B482-4AD0-A536-856EB395CEAD}" type="slidenum">
              <a:rPr lang="en-US" altLang="zh-TW" smtClean="0"/>
              <a:pPr/>
              <a:t>7</a:t>
            </a:fld>
            <a:endParaRPr 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H="1">
            <a:off x="2667000" y="0"/>
            <a:ext cx="6477000" cy="51435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 rot="16200000">
            <a:off x="95250" y="2571750"/>
            <a:ext cx="51435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標題 11"/>
          <p:cNvSpPr>
            <a:spLocks noGrp="1"/>
          </p:cNvSpPr>
          <p:nvPr>
            <p:ph type="ctrTitle"/>
          </p:nvPr>
        </p:nvSpPr>
        <p:spPr>
          <a:xfrm>
            <a:off x="3366868" y="400050"/>
            <a:ext cx="5105400" cy="2151126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25" name="副標題 24"/>
          <p:cNvSpPr>
            <a:spLocks noGrp="1"/>
          </p:cNvSpPr>
          <p:nvPr>
            <p:ph type="subTitle" idx="1"/>
          </p:nvPr>
        </p:nvSpPr>
        <p:spPr>
          <a:xfrm>
            <a:off x="3354442" y="2654898"/>
            <a:ext cx="5114778" cy="825936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1" name="日期版面配置區 30"/>
          <p:cNvSpPr>
            <a:spLocks noGrp="1"/>
          </p:cNvSpPr>
          <p:nvPr>
            <p:ph type="dt" sz="half" idx="10"/>
          </p:nvPr>
        </p:nvSpPr>
        <p:spPr>
          <a:xfrm>
            <a:off x="5871224" y="4918459"/>
            <a:ext cx="2002464" cy="170177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18" name="頁尾版面配置區 17"/>
          <p:cNvSpPr>
            <a:spLocks noGrp="1"/>
          </p:cNvSpPr>
          <p:nvPr>
            <p:ph type="ftr" sz="quarter" idx="11"/>
          </p:nvPr>
        </p:nvSpPr>
        <p:spPr>
          <a:xfrm>
            <a:off x="2819400" y="4918460"/>
            <a:ext cx="2927722" cy="17145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kumimoji="0" lang="zh-TW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7880884" y="4917186"/>
            <a:ext cx="588336" cy="17145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  <p:sp>
        <p:nvSpPr>
          <p:cNvPr id="11" name="Rectangle 7"/>
          <p:cNvSpPr/>
          <p:nvPr userDrawn="1"/>
        </p:nvSpPr>
        <p:spPr>
          <a:xfrm>
            <a:off x="3886200" y="0"/>
            <a:ext cx="4114800" cy="514350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noFill/>
          </a:ln>
          <a:effectLst>
            <a:outerShdw blurRad="901700" dir="27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14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4998" y="375388"/>
            <a:ext cx="2255157" cy="1506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Picture 11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6589336" y="375388"/>
            <a:ext cx="2231136" cy="1501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圖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9" y="375387"/>
            <a:ext cx="2255157" cy="15015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206217"/>
            <a:ext cx="1524000" cy="4388644"/>
          </a:xfrm>
        </p:spPr>
        <p:txBody>
          <a:bodyPr vert="eaVert" anchor="t"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242816" y="4918459"/>
            <a:ext cx="2002464" cy="170177"/>
          </a:xfrm>
        </p:spPr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0" y="4917186"/>
            <a:ext cx="3657600" cy="171450"/>
          </a:xfrm>
        </p:spPr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254496" y="4914900"/>
            <a:ext cx="588336" cy="17145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228600" y="1943100"/>
            <a:ext cx="9601200" cy="97155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bg1"/>
            </a:solidFill>
          </a:ln>
          <a:effectLst>
            <a:outerShdw blurRad="520700" dir="2700000" algn="tl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zh-TW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3249" y="2305878"/>
            <a:ext cx="1523181" cy="1123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5218045" y="2295939"/>
            <a:ext cx="1500808" cy="110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1830" y="2197164"/>
            <a:ext cx="4837113" cy="510778"/>
          </a:xfrm>
        </p:spPr>
        <p:txBody>
          <a:bodyPr anchor="t">
            <a:noAutofit/>
          </a:bodyPr>
          <a:lstStyle>
            <a:lvl1pPr algn="l" eaLnBrk="1" latinLnBrk="0" hangingPunct="1">
              <a:defRPr kumimoji="0" lang="zh-TW" sz="2500" b="1" kern="1200" cap="small" baseline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Constantia" pitchFamily="18" charset="0"/>
                <a:ea typeface="+mj-ea"/>
                <a:cs typeface="+mj-cs"/>
              </a:defRPr>
            </a:lvl1pPr>
          </a:lstStyle>
          <a:p>
            <a:r>
              <a:rPr kumimoji="0" lang="zh-TW"/>
              <a:t>按一下以編輯母片標題樣式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17505-E79A-4CE3-955B-46529E59C72C}" type="datetimeFigureOut">
              <a:pPr/>
              <a:t>10/22/2009</a:t>
            </a:fld>
            <a:endParaRPr kumimoji="0" 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284DC-B054-45EA-B030-034005E6E510}" type="slidenum">
              <a:pPr/>
              <a:t>‹#›</a:t>
            </a:fld>
            <a:endParaRPr kumimoji="0" lang="zh-TW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66800" y="2116378"/>
            <a:ext cx="6255488" cy="1021556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066800" y="1428751"/>
            <a:ext cx="6255488" cy="55763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724238" y="4917607"/>
            <a:ext cx="2002464" cy="170177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1735358" y="4917608"/>
            <a:ext cx="2895600" cy="17145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733952" y="4916334"/>
            <a:ext cx="588336" cy="171450"/>
          </a:xfrm>
        </p:spPr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178808" y="1200151"/>
            <a:ext cx="3520440" cy="3394472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178808" y="4400550"/>
            <a:ext cx="3520440" cy="3429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178808" y="1283880"/>
            <a:ext cx="3520440" cy="308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42048" cy="857250"/>
          </a:xfrm>
        </p:spPr>
        <p:txBody>
          <a:bodyPr/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kumimoji="0" 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5897880" cy="88011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457200" y="1123062"/>
            <a:ext cx="5897880" cy="451884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239000" cy="32788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rot="21240000">
            <a:off x="597969" y="753501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 rot="21420000">
            <a:off x="596706" y="749112"/>
            <a:ext cx="4319527" cy="323443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89098" y="857250"/>
            <a:ext cx="3429000" cy="154305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389098" y="2462726"/>
            <a:ext cx="3429000" cy="144018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  <p:sp>
        <p:nvSpPr>
          <p:cNvPr id="10" name="圖片版面配置區 9"/>
          <p:cNvSpPr>
            <a:spLocks noGrp="1"/>
          </p:cNvSpPr>
          <p:nvPr>
            <p:ph type="pic" idx="1"/>
          </p:nvPr>
        </p:nvSpPr>
        <p:spPr>
          <a:xfrm>
            <a:off x="663682" y="780752"/>
            <a:ext cx="4206240" cy="315468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153400" y="0"/>
            <a:ext cx="990600" cy="51435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標題版面配置區 2"/>
          <p:cNvSpPr>
            <a:spLocks noGrp="1"/>
          </p:cNvSpPr>
          <p:nvPr>
            <p:ph type="title"/>
          </p:nvPr>
        </p:nvSpPr>
        <p:spPr>
          <a:xfrm>
            <a:off x="457200" y="240030"/>
            <a:ext cx="7239000" cy="85725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1" name="文字版面配置區 30"/>
          <p:cNvSpPr>
            <a:spLocks noGrp="1"/>
          </p:cNvSpPr>
          <p:nvPr>
            <p:ph type="body" idx="1"/>
          </p:nvPr>
        </p:nvSpPr>
        <p:spPr>
          <a:xfrm>
            <a:off x="457200" y="1207062"/>
            <a:ext cx="7239000" cy="363474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27" name="日期版面配置區 26"/>
          <p:cNvSpPr>
            <a:spLocks noGrp="1"/>
          </p:cNvSpPr>
          <p:nvPr>
            <p:ph type="dt" sz="half" idx="2"/>
          </p:nvPr>
        </p:nvSpPr>
        <p:spPr>
          <a:xfrm>
            <a:off x="4245936" y="4918459"/>
            <a:ext cx="2002464" cy="170177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C817505-E79A-4CE3-955B-46529E59C72C}" type="datetimeFigureOut">
              <a:rPr lang="en-US" altLang="zh-TW" smtClean="0"/>
              <a:pPr/>
              <a:t>10/22/2009</a:t>
            </a:fld>
            <a:endParaRPr kumimoji="0"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3"/>
          </p:nvPr>
        </p:nvSpPr>
        <p:spPr>
          <a:xfrm>
            <a:off x="457200" y="4918460"/>
            <a:ext cx="3657600" cy="17145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kumimoji="0" lang="zh-TW"/>
          </a:p>
        </p:txBody>
      </p:sp>
      <p:sp>
        <p:nvSpPr>
          <p:cNvPr id="16" name="投影片編號版面配置區 15"/>
          <p:cNvSpPr>
            <a:spLocks noGrp="1"/>
          </p:cNvSpPr>
          <p:nvPr>
            <p:ph type="sldNum" sz="quarter" idx="4"/>
          </p:nvPr>
        </p:nvSpPr>
        <p:spPr>
          <a:xfrm>
            <a:off x="6251448" y="4917186"/>
            <a:ext cx="588336" cy="17145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D8284DC-B054-45EA-B030-034005E6E510}" type="slidenum">
              <a:rPr lang="en-US" altLang="zh-TW" smtClean="0"/>
              <a:pPr/>
              <a:t>‹#›</a:t>
            </a:fld>
            <a:endParaRPr kumimoji="0"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wmv"/><Relationship Id="rId2" Type="http://schemas.microsoft.com/office/2007/relationships/media" Target="../media/media2.wmv"/><Relationship Id="rId1" Type="http://schemas.openxmlformats.org/officeDocument/2006/relationships/tags" Target="../tags/tag1.xml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4343400" y="2985413"/>
            <a:ext cx="5181600" cy="1165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TW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TW" sz="160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Copperplate Gothic Light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研究與開發</a:t>
            </a:r>
            <a:endParaRPr lang="zh-TW" sz="3600" b="1" cap="small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4338637" y="3379788"/>
            <a:ext cx="3589405" cy="992162"/>
          </a:xfrm>
        </p:spPr>
        <p:txBody>
          <a:bodyPr>
            <a:normAutofit fontScale="92500" lnSpcReduction="10000"/>
          </a:bodyPr>
          <a:lstStyle/>
          <a:p>
            <a:endParaRPr lang="en-US" altLang="zh-TW" dirty="0" smtClean="0"/>
          </a:p>
          <a:p>
            <a:endParaRPr lang="en-US" altLang="zh-TW" dirty="0"/>
          </a:p>
          <a:p>
            <a:r>
              <a:rPr lang="en-US" altLang="zh-TW" dirty="0" smtClean="0"/>
              <a:t>2010</a:t>
            </a:r>
            <a:r>
              <a:rPr lang="zh-TW" altLang="en-US" dirty="0" smtClean="0"/>
              <a:t>年</a:t>
            </a:r>
            <a:r>
              <a:rPr lang="en-US" altLang="zh-TW" dirty="0" smtClean="0"/>
              <a:t>3</a:t>
            </a:r>
            <a:r>
              <a:rPr lang="zh-TW" altLang="en-US" dirty="0" smtClean="0"/>
              <a:t>月</a:t>
            </a:r>
            <a:r>
              <a:rPr lang="en-US" altLang="zh-TW" dirty="0" smtClean="0"/>
              <a:t>8</a:t>
            </a:r>
            <a:r>
              <a:rPr lang="zh-TW" altLang="en-US" dirty="0" smtClean="0"/>
              <a:t>日</a:t>
            </a:r>
            <a:endParaRPr lang="zh-TW" dirty="0"/>
          </a:p>
        </p:txBody>
      </p:sp>
      <p:pic>
        <p:nvPicPr>
          <p:cNvPr id="6" name="wav-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384623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4269">
        <p:randomBar dir="vert"/>
      </p:transition>
    </mc:Choice>
    <mc:Fallback>
      <p:transition advTm="4269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8" grpId="0" build="p"/>
    </p:bldLst>
  </p:timing>
  <p:extLst mod="1">
    <p:ext uri="{E180D4A7-C9FB-4DFB-919C-405C955672EB}">
      <p14:showEvtLst xmlns:p14="http://schemas.microsoft.com/office/powerpoint/2010/main">
        <p14:playEvt time="1014" objId="9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z="3600" smtClean="0">
                <a:latin typeface="華康圓體 Std W7" pitchFamily="50" charset="-120"/>
                <a:ea typeface="華康圓體 Std W7" pitchFamily="50" charset="-120"/>
              </a:rPr>
              <a:t>環境調查</a:t>
            </a:r>
            <a:endParaRPr lang="zh-TW" altLang="en-US" sz="3600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idx="2"/>
          </p:nvPr>
        </p:nvSpPr>
        <p:spPr>
          <a:xfrm>
            <a:off x="457201" y="1347615"/>
            <a:ext cx="3008313" cy="2952328"/>
          </a:xfrm>
        </p:spPr>
        <p:txBody>
          <a:bodyPr/>
          <a:lstStyle/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 smtClean="0">
                <a:latin typeface="華康圓體 Std W7" pitchFamily="50" charset="-120"/>
                <a:ea typeface="華康圓體 Std W7" pitchFamily="50" charset="-120"/>
              </a:rPr>
              <a:t>本公司透過專業人員到各地實地審查</a:t>
            </a:r>
            <a:endParaRPr lang="en-US" altLang="zh-TW" sz="1800" dirty="0" smtClean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 smtClean="0">
                <a:latin typeface="華康圓體 Std W7" pitchFamily="50" charset="-120"/>
                <a:ea typeface="華康圓體 Std W7" pitchFamily="50" charset="-120"/>
              </a:rPr>
              <a:t>擷取當地樣本，回到實驗室做進一步的測驗</a:t>
            </a:r>
            <a:endParaRPr lang="en-US" altLang="zh-TW" sz="1800" dirty="0" smtClean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 smtClean="0">
                <a:latin typeface="華康圓體 Std W7" pitchFamily="50" charset="-120"/>
                <a:ea typeface="華康圓體 Std W7" pitchFamily="50" charset="-120"/>
              </a:rPr>
              <a:t>採用最新的儀器及裝置，保存樣品的質地與新鮮度</a:t>
            </a:r>
            <a:endParaRPr lang="en-US" altLang="zh-TW" sz="1800" dirty="0" smtClean="0">
              <a:latin typeface="華康圓體 Std W7" pitchFamily="50" charset="-120"/>
              <a:ea typeface="華康圓體 Std W7" pitchFamily="50" charset="-12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zh-TW" altLang="en-US" sz="1800" dirty="0" smtClean="0">
                <a:latin typeface="華康圓體 Std W7" pitchFamily="50" charset="-120"/>
                <a:ea typeface="華康圓體 Std W7" pitchFamily="50" charset="-120"/>
              </a:rPr>
              <a:t>嚴謹的研究態度，提供真實的實驗結果</a:t>
            </a:r>
            <a:endParaRPr lang="en-US" altLang="zh-TW" sz="1800" dirty="0" smtClean="0">
              <a:latin typeface="華康圓體 Std W7" pitchFamily="50" charset="-120"/>
              <a:ea typeface="華康圓體 Std W7" pitchFamily="50" charset="-120"/>
            </a:endParaRPr>
          </a:p>
          <a:p>
            <a:endParaRPr lang="zh-TW" altLang="en-US" dirty="0"/>
          </a:p>
        </p:txBody>
      </p:sp>
      <p:pic>
        <p:nvPicPr>
          <p:cNvPr id="8" name="Butterfly.wmv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79912" y="699542"/>
            <a:ext cx="4177175" cy="313288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084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5339">
        <p14:honeycomb/>
      </p:transition>
    </mc:Choice>
    <mc:Fallback>
      <p:transition spd="slow" advClick="0" advTm="533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4" grpId="0" build="p"/>
    </p:bldLst>
  </p:timing>
  <p:extLst mod="1">
    <p:ext uri="{E180D4A7-C9FB-4DFB-919C-405C955672EB}">
      <p14:showEvtLst xmlns:p14="http://schemas.microsoft.com/office/powerpoint/2010/main">
        <p14:playEvt time="1508" objId="8"/>
        <p14:stopEvt time="5339" objId="8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研發過程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9622"/>
            <a:ext cx="8229600" cy="3035646"/>
          </a:xfrm>
        </p:spPr>
        <p:txBody>
          <a:bodyPr/>
          <a:lstStyle/>
          <a:p>
            <a:pPr>
              <a:buNone/>
            </a:pPr>
            <a:r>
              <a:rPr lang="en-US" altLang="zh-TW" sz="2400" dirty="0"/>
              <a:t>(1) </a:t>
            </a:r>
            <a:r>
              <a:rPr lang="zh-TW" altLang="en-US" sz="2400" dirty="0"/>
              <a:t>初期新藥研發之重點技術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(2) </a:t>
            </a:r>
            <a:r>
              <a:rPr lang="zh-TW" altLang="en-US" sz="2400" dirty="0"/>
              <a:t>藥物動力學在動物及臨床試驗上的應用及安全評估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(3) </a:t>
            </a:r>
            <a:r>
              <a:rPr lang="zh-TW" altLang="en-US" sz="2400" dirty="0"/>
              <a:t>化學量產在新藥研發過程中之角色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(4) </a:t>
            </a:r>
            <a:r>
              <a:rPr lang="zh-TW" altLang="en-US" sz="2400" dirty="0"/>
              <a:t>臨床試驗設計及分析</a:t>
            </a:r>
            <a:endParaRPr lang="en-US" altLang="zh-TW" sz="2400" dirty="0"/>
          </a:p>
          <a:p>
            <a:pPr>
              <a:buNone/>
            </a:pPr>
            <a:r>
              <a:rPr lang="en-US" altLang="zh-TW" sz="2400" dirty="0"/>
              <a:t>(5) </a:t>
            </a:r>
            <a:r>
              <a:rPr lang="zh-TW" altLang="en-US" sz="2400" dirty="0"/>
              <a:t>新藥製造及產品開發技術</a:t>
            </a:r>
            <a:endParaRPr lang="en-US" altLang="zh-TW" sz="2400" dirty="0"/>
          </a:p>
          <a:p>
            <a:endParaRPr lang="zh-TW" altLang="en-US" dirty="0"/>
          </a:p>
        </p:txBody>
      </p:sp>
      <p:pic>
        <p:nvPicPr>
          <p:cNvPr id="1031" name="Picture 7" descr="C:\Users\wing\AppData\Local\Microsoft\Windows\Temporary Internet Files\Content.IE5\OW513AJM\MM900336977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372" y="3003798"/>
            <a:ext cx="1689720" cy="1689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5673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314">
        <p14:vortex dir="r"/>
      </p:transition>
    </mc:Choice>
    <mc:Fallback>
      <p:transition spd="slow" advClick="0" advTm="43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55167" y="2283718"/>
            <a:ext cx="4837113" cy="510778"/>
          </a:xfrm>
        </p:spPr>
        <p:txBody>
          <a:bodyPr/>
          <a:lstStyle/>
          <a:p>
            <a:r>
              <a:rPr lang="zh-TW" altLang="en-US" sz="2800" dirty="0">
                <a:latin typeface="華康圓體 Std W7" pitchFamily="50" charset="-120"/>
                <a:ea typeface="華康圓體 Std W7" pitchFamily="50" charset="-120"/>
              </a:rPr>
              <a:t>研習會議報告</a:t>
            </a:r>
            <a:endParaRPr lang="zh-TW" altLang="en-US" dirty="0"/>
          </a:p>
        </p:txBody>
      </p:sp>
      <p:sp>
        <p:nvSpPr>
          <p:cNvPr id="3" name="矩形 2"/>
          <p:cNvSpPr/>
          <p:nvPr/>
        </p:nvSpPr>
        <p:spPr>
          <a:xfrm>
            <a:off x="35496" y="198367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dirty="0">
                <a:solidFill>
                  <a:schemeClr val="bg1"/>
                </a:solidFill>
                <a:latin typeface="華康圓體 Std W7" pitchFamily="50" charset="-120"/>
                <a:ea typeface="華康圓體 Std W7" pitchFamily="50" charset="-120"/>
              </a:rPr>
              <a:t>生物技術與藥物研究</a:t>
            </a:r>
          </a:p>
        </p:txBody>
      </p:sp>
      <p:pic>
        <p:nvPicPr>
          <p:cNvPr id="6" name="研習報告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0037" y="38001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66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7041">
        <p14:ripple/>
      </p:transition>
    </mc:Choice>
    <mc:Fallback>
      <p:transition spd="slow" advClick="0" advTm="70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791" objId="6"/>
        <p14:triggerEvt type="onClick" time="1791" objId="6"/>
        <p14:stopEvt time="7041" objId="6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市場調查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19621"/>
            <a:ext cx="4038600" cy="2952329"/>
          </a:xfrm>
        </p:spPr>
        <p:txBody>
          <a:bodyPr>
            <a:normAutofit lnSpcReduction="10000"/>
          </a:bodyPr>
          <a:lstStyle/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臺大醫院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仁愛醫院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國泰醫院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馬偕醫院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pPr marL="263525">
              <a:spcBef>
                <a:spcPts val="1800"/>
              </a:spcBef>
            </a:pPr>
            <a:r>
              <a:rPr lang="zh-TW" altLang="en-US" sz="2800" dirty="0">
                <a:latin typeface="華康圓體 Std W3" pitchFamily="50" charset="-120"/>
                <a:ea typeface="華康圓體 Std W3" pitchFamily="50" charset="-120"/>
              </a:rPr>
              <a:t>長庚醫院</a:t>
            </a:r>
            <a:endParaRPr lang="en-US" altLang="zh-TW" sz="2800" dirty="0">
              <a:latin typeface="華康圓體 Std W3" pitchFamily="50" charset="-120"/>
              <a:ea typeface="華康圓體 Std W3" pitchFamily="50" charset="-120"/>
            </a:endParaRPr>
          </a:p>
          <a:p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71113671"/>
              </p:ext>
            </p:extLst>
          </p:nvPr>
        </p:nvGraphicFramePr>
        <p:xfrm>
          <a:off x="2915816" y="699542"/>
          <a:ext cx="4824536" cy="3538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54897790"/>
      </p:ext>
    </p:extLst>
  </p:cSld>
  <p:clrMapOvr>
    <a:masterClrMapping/>
  </p:clrMapOvr>
  <p:transition spd="slow" advClick="0" advTm="13404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5" grpId="0">
        <p:bldSub>
          <a:bldChart bld="category"/>
        </p:bldSub>
      </p:bldGraphic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研究資源</a:t>
            </a:r>
            <a:endParaRPr lang="zh-TW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2088231"/>
          </a:xfrm>
        </p:spPr>
        <p:txBody>
          <a:bodyPr>
            <a:normAutofit fontScale="77500" lnSpcReduction="20000"/>
          </a:bodyPr>
          <a:lstStyle/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生 物 資 訊 核 心 設 施 </a:t>
            </a:r>
            <a:r>
              <a:rPr lang="en-US" altLang="zh-TW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Bioinformatics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細 胞 庫 </a:t>
            </a:r>
            <a:r>
              <a:rPr lang="en-US" altLang="zh-TW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Cell Bank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醫 藥 衛 生 研 究 資 訊 網 </a:t>
            </a:r>
            <a:r>
              <a:rPr lang="en-US" altLang="zh-TW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( HINT )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實 驗 動 物 資 訊 網 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全 民 健 康 保 險 研 究 資 料 庫</a:t>
            </a:r>
          </a:p>
          <a:p>
            <a:pPr marL="971550" lvl="1" indent="-514350">
              <a:buFont typeface="Wingdings" pitchFamily="2" charset="2"/>
              <a:buChar char="Ø"/>
            </a:pPr>
            <a:r>
              <a:rPr lang="zh-TW" altLang="en-US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華康圓體 Std W5" pitchFamily="50" charset="-120"/>
                <a:ea typeface="華康圓體 Std W5" pitchFamily="50" charset="-120"/>
              </a:rPr>
              <a:t>人才培育獎助</a:t>
            </a:r>
          </a:p>
          <a:p>
            <a:pPr>
              <a:lnSpc>
                <a:spcPct val="150000"/>
              </a:lnSpc>
              <a:spcBef>
                <a:spcPts val="600"/>
              </a:spcBef>
            </a:pPr>
            <a:endParaRPr lang="zh-TW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15616" y="4346115"/>
            <a:ext cx="7740502" cy="431711"/>
            <a:chOff x="1850065" y="3431458"/>
            <a:chExt cx="7740502" cy="431711"/>
          </a:xfrm>
        </p:grpSpPr>
        <p:sp>
          <p:nvSpPr>
            <p:cNvPr id="8" name="Chevron 7"/>
            <p:cNvSpPr/>
            <p:nvPr/>
          </p:nvSpPr>
          <p:spPr>
            <a:xfrm>
              <a:off x="1850065" y="3673148"/>
              <a:ext cx="7740502" cy="190021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1850065" y="3431458"/>
              <a:ext cx="7740502" cy="190021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Program Files\Microsoft Office\MEDIA\CAGCAT10\j030525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63042"/>
            <a:ext cx="1452203" cy="23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00" advClick="0" advTm="7783">
        <p14:gallery dir="l"/>
      </p:transition>
    </mc:Choice>
    <mc:Fallback>
      <p:transition spd="slow" advClick="0" advTm="77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TW" altLang="en-US" sz="3600" dirty="0">
                <a:latin typeface="華康圓體 Std W7" pitchFamily="50" charset="-120"/>
                <a:ea typeface="華康圓體 Std W7" pitchFamily="50" charset="-120"/>
              </a:rPr>
              <a:t>主講人簡介</a:t>
            </a:r>
            <a:endParaRPr lang="zh-TW" sz="3600" b="1" cap="small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0151"/>
            <a:ext cx="7211144" cy="2811759"/>
          </a:xfrm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zh-TW" altLang="en-US" sz="2800" dirty="0">
                <a:solidFill>
                  <a:srgbClr val="002060"/>
                </a:solidFill>
                <a:latin typeface="華康圓體 Std W7" pitchFamily="50" charset="-120"/>
                <a:ea typeface="華康圓體 Std W7" pitchFamily="50" charset="-120"/>
              </a:rPr>
              <a:t>白丹望博士（</a:t>
            </a:r>
            <a:r>
              <a:rPr lang="en-US" altLang="zh-TW" sz="2800" dirty="0">
                <a:solidFill>
                  <a:srgbClr val="002060"/>
                </a:solidFill>
                <a:latin typeface="華康圓體 Std W7" pitchFamily="50" charset="-120"/>
                <a:ea typeface="華康圓體 Std W7" pitchFamily="50" charset="-120"/>
              </a:rPr>
              <a:t>Dr. Dan-Wang White)</a:t>
            </a:r>
            <a:endParaRPr lang="zh-TW" altLang="en-US" sz="2800" dirty="0">
              <a:solidFill>
                <a:srgbClr val="002060"/>
              </a:solidFill>
              <a:latin typeface="華康圓體 Std W7" pitchFamily="50" charset="-120"/>
              <a:ea typeface="華康圓體 Std W7" pitchFamily="50" charset="-120"/>
            </a:endParaRPr>
          </a:p>
          <a:p>
            <a:pPr marL="0" indent="0">
              <a:buNone/>
            </a:pPr>
            <a:r>
              <a:rPr lang="zh-TW" altLang="en-US" sz="2200" dirty="0">
                <a:solidFill>
                  <a:schemeClr val="tx2">
                    <a:lumMod val="7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白丹望博士在新藥分子之設計、研發，及藥物動力學之應用上有近</a:t>
            </a:r>
            <a:r>
              <a:rPr lang="en-US" altLang="zh-TW" sz="2200" dirty="0">
                <a:solidFill>
                  <a:schemeClr val="tx2">
                    <a:lumMod val="7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20</a:t>
            </a:r>
            <a:r>
              <a:rPr lang="zh-TW" altLang="en-US" sz="2200" dirty="0">
                <a:solidFill>
                  <a:schemeClr val="tx2">
                    <a:lumMod val="75000"/>
                  </a:schemeClr>
                </a:solidFill>
                <a:latin typeface="華康圓體 Std W5" pitchFamily="50" charset="-120"/>
                <a:ea typeface="華康圓體 Std W5" pitchFamily="50" charset="-120"/>
              </a:rPr>
              <a:t>年的實務經驗，目前於國家衛生研究院生物技術與藥物研究組擔任組副主任一職。此次應邀於本研討會演講的內容將著重於新藥分子的發現、篩選，及選定研發之重點技術。</a:t>
            </a:r>
            <a:r>
              <a:rPr lang="zh-TW" altLang="en-US" sz="2200" dirty="0"/>
              <a:t>　</a:t>
            </a:r>
          </a:p>
        </p:txBody>
      </p:sp>
      <p:pic>
        <p:nvPicPr>
          <p:cNvPr id="4" name="Picture 4" descr="C:\Users\江高舉\AppData\Local\Microsoft\Windows\Temporary Internet Files\Content.IE5\RH0ZUB5P\MCj0355053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62436" y="3723878"/>
            <a:ext cx="1153082" cy="13662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10276">
        <p:circle/>
      </p:transition>
    </mc:Choice>
    <mc:Fallback>
      <p:transition spd="slow" advTm="10276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4768E-6 L -0.45955 0.01421 " pathEditMode="relative" rAng="0" ptsTypes="AA">
                                      <p:cBhvr>
                                        <p:cTn id="2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86" y="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0.8|0.8|0.7|0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華麗">
  <a:themeElements>
    <a:clrScheme name="華麗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華麗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華麗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288</Words>
  <Application>Microsoft Office PowerPoint</Application>
  <PresentationFormat>如螢幕大小 (16:9)</PresentationFormat>
  <Paragraphs>38</Paragraphs>
  <Slides>7</Slides>
  <Notes>4</Notes>
  <HiddenSlides>0</HiddenSlides>
  <MMClips>3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8" baseType="lpstr">
      <vt:lpstr>華麗</vt:lpstr>
      <vt:lpstr>研究與開發</vt:lpstr>
      <vt:lpstr>環境調查</vt:lpstr>
      <vt:lpstr>研發過程</vt:lpstr>
      <vt:lpstr>研習會議報告</vt:lpstr>
      <vt:lpstr>市場調查</vt:lpstr>
      <vt:lpstr>研究資源</vt:lpstr>
      <vt:lpstr>主講人簡介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2010-03-08T01:59:55Z</dcterms:created>
  <dcterms:modified xsi:type="dcterms:W3CDTF">2010-03-16T02:01:05Z</dcterms:modified>
</cp:coreProperties>
</file>